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media1.mp4" ContentType="video/unknown"/>
  <Override PartName="/ppt/media/media2.mp4" ContentType="video/unknown"/>
  <Override PartName="/ppt/media/media3.mp4" ContentType="video/unknown"/>
  <Override PartName="/ppt/media/media4.mp4" ContentType="video/unknown"/>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media5.mp4" ContentType="video/unknown"/>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media6.mp4" ContentType="video/unknown"/>
  <Override PartName="/ppt/media/media7.mp4" ContentType="video/unknown"/>
  <Override PartName="/ppt/media/image9.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1pPr>
    <a:lvl2pPr marL="0" marR="0" indent="457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2pPr>
    <a:lvl3pPr marL="0" marR="0" indent="914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3pPr>
    <a:lvl4pPr marL="0" marR="0" indent="1371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4pPr>
    <a:lvl5pPr marL="0" marR="0" indent="18288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5pPr>
    <a:lvl6pPr marL="0" marR="0" indent="22860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6pPr>
    <a:lvl7pPr marL="0" marR="0" indent="27432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7pPr>
    <a:lvl8pPr marL="0" marR="0" indent="32004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8pPr>
    <a:lvl9pPr marL="0" marR="0" indent="365760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242" name="Shape 242"/>
          <p:cNvSpPr/>
          <p:nvPr>
            <p:ph type="sldImg"/>
          </p:nvPr>
        </p:nvSpPr>
        <p:spPr>
          <a:xfrm>
            <a:off x="1143000" y="685800"/>
            <a:ext cx="4572000" cy="3429000"/>
          </a:xfrm>
          <a:prstGeom prst="rect">
            <a:avLst/>
          </a:prstGeom>
        </p:spPr>
        <p:txBody>
          <a:bodyPr/>
          <a:lstStyle/>
          <a:p>
            <a:pPr/>
          </a:p>
        </p:txBody>
      </p:sp>
      <p:sp>
        <p:nvSpPr>
          <p:cNvPr id="243" name="Shape 24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6" name="Shape 446"/>
          <p:cNvSpPr/>
          <p:nvPr>
            <p:ph type="sldImg"/>
          </p:nvPr>
        </p:nvSpPr>
        <p:spPr>
          <a:prstGeom prst="rect">
            <a:avLst/>
          </a:prstGeom>
        </p:spPr>
        <p:txBody>
          <a:bodyPr/>
          <a:lstStyle/>
          <a:p>
            <a:pPr/>
          </a:p>
        </p:txBody>
      </p:sp>
      <p:sp>
        <p:nvSpPr>
          <p:cNvPr id="447" name="Shape 447"/>
          <p:cNvSpPr/>
          <p:nvPr>
            <p:ph type="body" sz="quarter" idx="1"/>
          </p:nvPr>
        </p:nvSpPr>
        <p:spPr>
          <a:prstGeom prst="rect">
            <a:avLst/>
          </a:prstGeom>
        </p:spPr>
        <p:txBody>
          <a:bodyPr/>
          <a:lstStyle/>
          <a:p>
            <a:pPr/>
            <a:r>
              <a:t>do a time step by step version of this. state de finetti.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5" name="Shape 535"/>
          <p:cNvSpPr/>
          <p:nvPr>
            <p:ph type="sldImg"/>
          </p:nvPr>
        </p:nvSpPr>
        <p:spPr>
          <a:prstGeom prst="rect">
            <a:avLst/>
          </a:prstGeom>
        </p:spPr>
        <p:txBody>
          <a:bodyPr/>
          <a:lstStyle/>
          <a:p>
            <a:pPr/>
          </a:p>
        </p:txBody>
      </p:sp>
      <p:sp>
        <p:nvSpPr>
          <p:cNvPr id="536" name="Shape 536"/>
          <p:cNvSpPr/>
          <p:nvPr>
            <p:ph type="body" sz="quarter" idx="1"/>
          </p:nvPr>
        </p:nvSpPr>
        <p:spPr>
          <a:prstGeom prst="rect">
            <a:avLst/>
          </a:prstGeom>
        </p:spPr>
        <p:txBody>
          <a:bodyPr/>
          <a:lstStyle/>
          <a:p>
            <a:pPr/>
            <a:r>
              <a:t>highlight that unlike bayesian statisticians we don’t require the p to be exchangeable. all that amtters is good predictive performance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4" name="Shape 544"/>
          <p:cNvSpPr/>
          <p:nvPr>
            <p:ph type="sldImg"/>
          </p:nvPr>
        </p:nvSpPr>
        <p:spPr>
          <a:prstGeom prst="rect">
            <a:avLst/>
          </a:prstGeom>
        </p:spPr>
        <p:txBody>
          <a:bodyPr/>
          <a:lstStyle/>
          <a:p>
            <a:pPr/>
          </a:p>
        </p:txBody>
      </p:sp>
      <p:sp>
        <p:nvSpPr>
          <p:cNvPr id="545" name="Shape 545"/>
          <p:cNvSpPr/>
          <p:nvPr>
            <p:ph type="body" sz="quarter" idx="1"/>
          </p:nvPr>
        </p:nvSpPr>
        <p:spPr>
          <a:prstGeom prst="rect">
            <a:avLst/>
          </a:prstGeom>
        </p:spPr>
        <p:txBody>
          <a:bodyPr/>
          <a:lstStyle/>
          <a:p>
            <a:pPr/>
            <a:r>
              <a:t>highlight that unlike bayesian statisticians we don’t require the p to be exchangeable. all that amtters is good predictive performance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3" name="Shape 553"/>
          <p:cNvSpPr/>
          <p:nvPr>
            <p:ph type="sldImg"/>
          </p:nvPr>
        </p:nvSpPr>
        <p:spPr>
          <a:prstGeom prst="rect">
            <a:avLst/>
          </a:prstGeom>
        </p:spPr>
        <p:txBody>
          <a:bodyPr/>
          <a:lstStyle/>
          <a:p>
            <a:pPr/>
          </a:p>
        </p:txBody>
      </p:sp>
      <p:sp>
        <p:nvSpPr>
          <p:cNvPr id="554" name="Shape 554"/>
          <p:cNvSpPr/>
          <p:nvPr>
            <p:ph type="body" sz="quarter" idx="1"/>
          </p:nvPr>
        </p:nvSpPr>
        <p:spPr>
          <a:prstGeom prst="rect">
            <a:avLst/>
          </a:prstGeom>
        </p:spPr>
        <p:txBody>
          <a:bodyPr/>
          <a:lstStyle/>
          <a:p>
            <a:pPr/>
            <a:r>
              <a:t>highlight that unlike bayesian statisticians we don’t require the p to be exchangeable. all that amtters is good predictive performance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1" name="Shape 631"/>
          <p:cNvSpPr/>
          <p:nvPr>
            <p:ph type="sldImg"/>
          </p:nvPr>
        </p:nvSpPr>
        <p:spPr>
          <a:prstGeom prst="rect">
            <a:avLst/>
          </a:prstGeom>
        </p:spPr>
        <p:txBody>
          <a:bodyPr/>
          <a:lstStyle/>
          <a:p>
            <a:pPr/>
          </a:p>
        </p:txBody>
      </p:sp>
      <p:sp>
        <p:nvSpPr>
          <p:cNvPr id="632" name="Shape 632"/>
          <p:cNvSpPr/>
          <p:nvPr>
            <p:ph type="body" sz="quarter" idx="1"/>
          </p:nvPr>
        </p:nvSpPr>
        <p:spPr>
          <a:prstGeom prst="rect">
            <a:avLst/>
          </a:prstGeom>
        </p:spPr>
        <p:txBody>
          <a:bodyPr/>
          <a:lstStyle/>
          <a:p>
            <a:pPr/>
            <a:r>
              <a:t>The key idea: no physician behaviour is simulated. We restrict the evaluation to 749 test patients for whom every panel was actually measured in the registry. The five panels, with their costs, are:</a:t>
            </a:r>
          </a:p>
          <a:p>
            <a:pPr/>
          </a:p>
          <a:p>
            <a:pPr/>
            <a:r>
              <a:t>labs (1)</a:t>
            </a:r>
          </a:p>
          <a:p>
            <a:pPr/>
            <a:r>
              <a:t>HbA1c (1)</a:t>
            </a:r>
          </a:p>
          <a:p>
            <a:pPr/>
            <a:r>
              <a:t>echo (3)</a:t>
            </a:r>
          </a:p>
          <a:p>
            <a:pPr/>
            <a:r>
              <a:t>PFT (5)</a:t>
            </a:r>
          </a:p>
          <a:p>
            <a:pPr/>
            <a:r>
              <a:t>PA pressure (8)</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4" name="Shape 684"/>
          <p:cNvSpPr/>
          <p:nvPr>
            <p:ph type="sldImg"/>
          </p:nvPr>
        </p:nvSpPr>
        <p:spPr>
          <a:prstGeom prst="rect">
            <a:avLst/>
          </a:prstGeom>
        </p:spPr>
        <p:txBody>
          <a:bodyPr/>
          <a:lstStyle/>
          <a:p>
            <a:pPr/>
          </a:p>
        </p:txBody>
      </p:sp>
      <p:sp>
        <p:nvSpPr>
          <p:cNvPr id="685" name="Shape 685"/>
          <p:cNvSpPr/>
          <p:nvPr>
            <p:ph type="body" sz="quarter" idx="1"/>
          </p:nvPr>
        </p:nvSpPr>
        <p:spPr>
          <a:prstGeom prst="rect">
            <a:avLst/>
          </a:prstGeom>
        </p:spPr>
        <p:txBody>
          <a:bodyPr/>
          <a:lstStyle/>
          <a:p>
            <a:pPr/>
            <a:r>
              <a:t>For each panel not yet ordered, TabPFN draws 16 plausible values of that panel, given what is already known about the patient.</a:t>
            </a:r>
          </a:p>
          <a:p>
            <a:pPr/>
            <a:r>
              <a:t>It measures how much those values would reduce uncertainty about the outcome, and divides by the panel’s cost.</a:t>
            </a:r>
          </a:p>
          <a:p>
            <a:pPr/>
            <a:r>
              <a:t>It orders the panel with the best ratio.</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Author and Date"/>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12" name="Presentation Title"/>
          <p:cNvSpPr txBox="1"/>
          <p:nvPr>
            <p:ph type="title" hasCustomPrompt="1"/>
          </p:nvPr>
        </p:nvSpPr>
        <p:spPr>
          <a:xfrm>
            <a:off x="1206496" y="2574991"/>
            <a:ext cx="21971004" cy="4648201"/>
          </a:xfrm>
          <a:prstGeom prst="rect">
            <a:avLst/>
          </a:prstGeom>
        </p:spPr>
        <p:txBody>
          <a:bodyPr anchor="b"/>
          <a:lstStyle>
            <a:lvl1pPr>
              <a:defRPr spc="-232" sz="11600"/>
            </a:lvl1pPr>
          </a:lstStyle>
          <a:p>
            <a:pPr/>
            <a:r>
              <a:t>Presentation Title</a:t>
            </a:r>
          </a:p>
        </p:txBody>
      </p:sp>
      <p:sp>
        <p:nvSpPr>
          <p:cNvPr id="13" name="Body Level One…"/>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p:spTree>
      <p:nvGrpSpPr>
        <p:cNvPr id="1" name=""/>
        <p:cNvGrpSpPr/>
        <p:nvPr/>
      </p:nvGrpSpPr>
      <p:grpSpPr>
        <a:xfrm>
          <a:off x="0" y="0"/>
          <a:ext cx="0" cy="0"/>
          <a:chOff x="0" y="0"/>
          <a:chExt cx="0" cy="0"/>
        </a:xfrm>
      </p:grpSpPr>
      <p:sp>
        <p:nvSpPr>
          <p:cNvPr id="21" name="Avocados and limes"/>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Presentation Title"/>
          <p:cNvSpPr txBox="1"/>
          <p:nvPr>
            <p:ph type="title" hasCustomPrompt="1"/>
          </p:nvPr>
        </p:nvSpPr>
        <p:spPr>
          <a:xfrm>
            <a:off x="1206500" y="7124700"/>
            <a:ext cx="21971000" cy="4648200"/>
          </a:xfrm>
          <a:prstGeom prst="rect">
            <a:avLst/>
          </a:prstGeom>
        </p:spPr>
        <p:txBody>
          <a:bodyPr anchor="b"/>
          <a:lstStyle>
            <a:lvl1pPr>
              <a:defRPr spc="-232" sz="11600"/>
            </a:lvl1pPr>
          </a:lstStyle>
          <a:p>
            <a:pPr/>
            <a:r>
              <a:t>Presentation Title</a:t>
            </a:r>
          </a:p>
        </p:txBody>
      </p:sp>
      <p:sp>
        <p:nvSpPr>
          <p:cNvPr id="23" name="Author and Date"/>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Author and Date</a:t>
            </a:r>
          </a:p>
        </p:txBody>
      </p:sp>
      <p:sp>
        <p:nvSpPr>
          <p:cNvPr id="24" name="Body Level One…"/>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Presentation Subtitle</a:t>
            </a:r>
          </a:p>
          <a:p>
            <a:pPr lvl="1"/>
            <a:r>
              <a:t/>
            </a:r>
          </a:p>
          <a:p>
            <a:pPr lvl="2"/>
            <a:r>
              <a:t/>
            </a:r>
          </a:p>
          <a:p>
            <a:pPr lvl="3"/>
            <a:r>
              <a:t/>
            </a:r>
          </a:p>
          <a:p>
            <a:pPr lvl="4"/>
            <a:r>
              <a:t/>
            </a:r>
          </a:p>
        </p:txBody>
      </p:sp>
      <p:sp>
        <p:nvSpPr>
          <p:cNvPr id="2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Photo Alt">
    <p:spTree>
      <p:nvGrpSpPr>
        <p:cNvPr id="1" name=""/>
        <p:cNvGrpSpPr/>
        <p:nvPr/>
      </p:nvGrpSpPr>
      <p:grpSpPr>
        <a:xfrm>
          <a:off x="0" y="0"/>
          <a:ext cx="0" cy="0"/>
          <a:chOff x="0" y="0"/>
          <a:chExt cx="0" cy="0"/>
        </a:xfrm>
      </p:grpSpPr>
      <p:sp>
        <p:nvSpPr>
          <p:cNvPr id="32" name="Bowl with salmon cakes, salad, and hummus"/>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Slide Title"/>
          <p:cNvSpPr txBox="1"/>
          <p:nvPr>
            <p:ph type="title" hasCustomPrompt="1"/>
          </p:nvPr>
        </p:nvSpPr>
        <p:spPr>
          <a:xfrm>
            <a:off x="1206500" y="1270000"/>
            <a:ext cx="9779000" cy="5882273"/>
          </a:xfrm>
          <a:prstGeom prst="rect">
            <a:avLst/>
          </a:prstGeom>
        </p:spPr>
        <p:txBody>
          <a:bodyPr anchor="b"/>
          <a:lstStyle/>
          <a:p>
            <a:pPr/>
            <a:r>
              <a:t>Slide Title</a:t>
            </a:r>
          </a:p>
        </p:txBody>
      </p:sp>
      <p:sp>
        <p:nvSpPr>
          <p:cNvPr id="34" name="Body Level One…"/>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Slide Subtitle</a:t>
            </a:r>
          </a:p>
          <a:p>
            <a:pPr lvl="1"/>
            <a:r>
              <a:t/>
            </a:r>
          </a:p>
          <a:p>
            <a:pPr lvl="2"/>
            <a:r>
              <a:t/>
            </a:r>
          </a:p>
          <a:p>
            <a:pPr lvl="3"/>
            <a:r>
              <a:t/>
            </a:r>
          </a:p>
          <a:p>
            <a:pPr lvl="4"/>
            <a:r>
              <a:t/>
            </a:r>
          </a:p>
        </p:txBody>
      </p:sp>
      <p:sp>
        <p:nvSpPr>
          <p:cNvPr id="35"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42" name="Slide Title"/>
          <p:cNvSpPr txBox="1"/>
          <p:nvPr>
            <p:ph type="title" hasCustomPrompt="1"/>
          </p:nvPr>
        </p:nvSpPr>
        <p:spPr>
          <a:prstGeom prst="rect">
            <a:avLst/>
          </a:prstGeom>
        </p:spPr>
        <p:txBody>
          <a:bodyPr/>
          <a:lstStyle/>
          <a:p>
            <a:pPr/>
            <a:r>
              <a:t>Slide Title</a:t>
            </a:r>
          </a:p>
        </p:txBody>
      </p:sp>
      <p:sp>
        <p:nvSpPr>
          <p:cNvPr id="43"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44"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4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52" name="Body Level One…"/>
          <p:cNvSpPr txBox="1"/>
          <p:nvPr>
            <p:ph type="body" idx="1" hasCustomPrompt="1"/>
          </p:nvPr>
        </p:nvSpPr>
        <p:spPr>
          <a:prstGeom prst="rect">
            <a:avLst/>
          </a:prstGeom>
        </p:spPr>
        <p:txBody>
          <a:bodyPr numCol="2" spcCol="1098550"/>
          <a:lstStyle/>
          <a:p>
            <a:pPr/>
            <a:r>
              <a:t>Slide bullet text</a:t>
            </a:r>
          </a:p>
          <a:p>
            <a:pPr lvl="1"/>
            <a:r>
              <a:t/>
            </a:r>
          </a:p>
          <a:p>
            <a:pPr lvl="2"/>
            <a:r>
              <a:t/>
            </a:r>
          </a:p>
          <a:p>
            <a:pPr lvl="3"/>
            <a:r>
              <a:t/>
            </a:r>
          </a:p>
          <a:p>
            <a:pPr lvl="4"/>
            <a:r>
              <a:t/>
            </a:r>
          </a:p>
        </p:txBody>
      </p:sp>
      <p:sp>
        <p:nvSpPr>
          <p:cNvPr id="5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0"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61"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62" name="Bowl of pappardelle pasta with parsley butter, roasted hazelnuts, and shaved parmesan cheese"/>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6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7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7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7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1" name="Slide Subtitle"/>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82" name="Body Level One…"/>
          <p:cNvSpPr txBox="1"/>
          <p:nvPr>
            <p:ph type="body" sz="half" idx="1" hasCustomPrompt="1"/>
          </p:nvPr>
        </p:nvSpPr>
        <p:spPr>
          <a:xfrm>
            <a:off x="1206500" y="4248504"/>
            <a:ext cx="9779000" cy="8256630"/>
          </a:xfrm>
          <a:prstGeom prst="rect">
            <a:avLst/>
          </a:prstGeom>
        </p:spPr>
        <p:txBody>
          <a:bodyPr/>
          <a:lstStyle/>
          <a:p>
            <a:pPr/>
            <a:r>
              <a:t>Slide bullet text</a:t>
            </a:r>
          </a:p>
          <a:p>
            <a:pPr lvl="1"/>
            <a:r>
              <a:t/>
            </a:r>
          </a:p>
          <a:p>
            <a:pPr lvl="2"/>
            <a:r>
              <a:t/>
            </a:r>
          </a:p>
          <a:p>
            <a:pPr lvl="3"/>
            <a:r>
              <a:t/>
            </a:r>
          </a:p>
          <a:p>
            <a:pPr lvl="4"/>
            <a:r>
              <a:t/>
            </a:r>
          </a:p>
        </p:txBody>
      </p:sp>
      <p:sp>
        <p:nvSpPr>
          <p:cNvPr id="83" name="Slide Title"/>
          <p:cNvSpPr txBox="1"/>
          <p:nvPr>
            <p:ph type="title" hasCustomPrompt="1"/>
          </p:nvPr>
        </p:nvSpPr>
        <p:spPr>
          <a:xfrm>
            <a:off x="1206500" y="1079500"/>
            <a:ext cx="9779000" cy="1435100"/>
          </a:xfrm>
          <a:prstGeom prst="rect">
            <a:avLst/>
          </a:prstGeom>
        </p:spPr>
        <p:txBody>
          <a:bodyPr/>
          <a:lstStyle/>
          <a:p>
            <a:pPr/>
            <a:r>
              <a:t>Slide Title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
    <p:spTree>
      <p:nvGrpSpPr>
        <p:cNvPr id="1" name=""/>
        <p:cNvGrpSpPr/>
        <p:nvPr/>
      </p:nvGrpSpPr>
      <p:grpSpPr>
        <a:xfrm>
          <a:off x="0" y="0"/>
          <a:ext cx="0" cy="0"/>
          <a:chOff x="0" y="0"/>
          <a:chExt cx="0" cy="0"/>
        </a:xfrm>
      </p:grpSpPr>
      <p:sp>
        <p:nvSpPr>
          <p:cNvPr id="91" name="Section Title"/>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Section Title</a:t>
            </a:r>
          </a:p>
        </p:txBody>
      </p:sp>
      <p:sp>
        <p:nvSpPr>
          <p:cNvPr id="92" name="Slide Number"/>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Only">
    <p:spTree>
      <p:nvGrpSpPr>
        <p:cNvPr id="1" name=""/>
        <p:cNvGrpSpPr/>
        <p:nvPr/>
      </p:nvGrpSpPr>
      <p:grpSpPr>
        <a:xfrm>
          <a:off x="0" y="0"/>
          <a:ext cx="0" cy="0"/>
          <a:chOff x="0" y="0"/>
          <a:chExt cx="0" cy="0"/>
        </a:xfrm>
      </p:grpSpPr>
      <p:sp>
        <p:nvSpPr>
          <p:cNvPr id="99" name="Slide Title"/>
          <p:cNvSpPr txBox="1"/>
          <p:nvPr>
            <p:ph type="title" hasCustomPrompt="1"/>
          </p:nvPr>
        </p:nvSpPr>
        <p:spPr>
          <a:xfrm>
            <a:off x="1206500" y="1079500"/>
            <a:ext cx="21971000" cy="1434949"/>
          </a:xfrm>
          <a:prstGeom prst="rect">
            <a:avLst/>
          </a:prstGeom>
        </p:spPr>
        <p:txBody>
          <a:bodyPr/>
          <a:lstStyle/>
          <a:p>
            <a:pPr/>
            <a:r>
              <a:t>Slide Title</a:t>
            </a:r>
          </a:p>
        </p:txBody>
      </p:sp>
      <p:sp>
        <p:nvSpPr>
          <p:cNvPr id="10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Slide Subtitle</a:t>
            </a:r>
          </a:p>
        </p:txBody>
      </p:sp>
      <p:sp>
        <p:nvSpPr>
          <p:cNvPr id="10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108" name="Agenda Title"/>
          <p:cNvSpPr txBox="1"/>
          <p:nvPr>
            <p:ph type="title" hasCustomPrompt="1"/>
          </p:nvPr>
        </p:nvSpPr>
        <p:spPr>
          <a:xfrm>
            <a:off x="1206500" y="1079500"/>
            <a:ext cx="21971000" cy="1435100"/>
          </a:xfrm>
          <a:prstGeom prst="rect">
            <a:avLst/>
          </a:prstGeom>
        </p:spPr>
        <p:txBody>
          <a:bodyPr/>
          <a:lstStyle/>
          <a:p>
            <a:pPr/>
            <a:r>
              <a:t>Agenda Title</a:t>
            </a:r>
          </a:p>
        </p:txBody>
      </p:sp>
      <p:sp>
        <p:nvSpPr>
          <p:cNvPr id="109" name="Agenda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Agenda Subtitle</a:t>
            </a:r>
          </a:p>
        </p:txBody>
      </p:sp>
      <p:sp>
        <p:nvSpPr>
          <p:cNvPr id="110" name="Body Level One…"/>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Agenda Topics</a:t>
            </a:r>
          </a:p>
          <a:p>
            <a:pPr lvl="1"/>
            <a:r>
              <a:t/>
            </a:r>
          </a:p>
          <a:p>
            <a:pPr lvl="2"/>
            <a:r>
              <a:t/>
            </a:r>
          </a:p>
          <a:p>
            <a:pPr lvl="3"/>
            <a:r>
              <a:t/>
            </a:r>
          </a:p>
          <a:p>
            <a:pPr lvl="4"/>
            <a:r>
              <a:t/>
            </a:r>
          </a:p>
        </p:txBody>
      </p:sp>
      <p:sp>
        <p:nvSpPr>
          <p:cNvPr id="11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tatement">
    <p:spTree>
      <p:nvGrpSpPr>
        <p:cNvPr id="1" name=""/>
        <p:cNvGrpSpPr/>
        <p:nvPr/>
      </p:nvGrpSpPr>
      <p:grpSpPr>
        <a:xfrm>
          <a:off x="0" y="0"/>
          <a:ext cx="0" cy="0"/>
          <a:chOff x="0" y="0"/>
          <a:chExt cx="0" cy="0"/>
        </a:xfrm>
      </p:grpSpPr>
      <p:sp>
        <p:nvSpPr>
          <p:cNvPr id="118" name="Body Level One…"/>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Statement</a:t>
            </a:r>
          </a:p>
          <a:p>
            <a:pPr lvl="1"/>
            <a:r>
              <a:t/>
            </a:r>
          </a:p>
          <a:p>
            <a:pPr lvl="2"/>
            <a:r>
              <a:t/>
            </a:r>
          </a:p>
          <a:p>
            <a:pPr lvl="3"/>
            <a:r>
              <a:t/>
            </a:r>
          </a:p>
          <a:p>
            <a:pPr lvl="4"/>
            <a:r>
              <a:t/>
            </a:r>
          </a:p>
        </p:txBody>
      </p:sp>
      <p:sp>
        <p:nvSpPr>
          <p:cNvPr id="11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 Fact">
    <p:spTree>
      <p:nvGrpSpPr>
        <p:cNvPr id="1" name=""/>
        <p:cNvGrpSpPr/>
        <p:nvPr/>
      </p:nvGrpSpPr>
      <p:grpSpPr>
        <a:xfrm>
          <a:off x="0" y="0"/>
          <a:ext cx="0" cy="0"/>
          <a:chOff x="0" y="0"/>
          <a:chExt cx="0" cy="0"/>
        </a:xfrm>
      </p:grpSpPr>
      <p:sp>
        <p:nvSpPr>
          <p:cNvPr id="126" name="Body Level One…"/>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a:t>
            </a:r>
          </a:p>
          <a:p>
            <a:pPr lvl="1"/>
            <a:r>
              <a:t/>
            </a:r>
          </a:p>
          <a:p>
            <a:pPr lvl="2"/>
            <a:r>
              <a:t/>
            </a:r>
          </a:p>
          <a:p>
            <a:pPr lvl="3"/>
            <a:r>
              <a:t/>
            </a:r>
          </a:p>
          <a:p>
            <a:pPr lvl="4"/>
            <a:r>
              <a:t/>
            </a:r>
          </a:p>
        </p:txBody>
      </p:sp>
      <p:sp>
        <p:nvSpPr>
          <p:cNvPr id="127" name="Fact information"/>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Fact information</a:t>
            </a:r>
          </a:p>
        </p:txBody>
      </p:sp>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35" name="Attributio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Attribution</a:t>
            </a:r>
          </a:p>
        </p:txBody>
      </p:sp>
      <p:sp>
        <p:nvSpPr>
          <p:cNvPr id="136" name="Body Level One…"/>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“Notable Quote”</a:t>
            </a:r>
          </a:p>
          <a:p>
            <a:pPr lvl="1"/>
            <a:r>
              <a:t/>
            </a:r>
          </a:p>
          <a:p>
            <a:pPr lvl="2"/>
            <a:r>
              <a:t/>
            </a:r>
          </a:p>
          <a:p>
            <a:pPr lvl="3"/>
            <a:r>
              <a:t/>
            </a:r>
          </a:p>
          <a:p>
            <a:pPr lvl="4"/>
            <a:r>
              <a:t/>
            </a:r>
          </a:p>
        </p:txBody>
      </p:sp>
      <p:sp>
        <p:nvSpPr>
          <p:cNvPr id="13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44" name="Bowl of salad with fried rice, boiled eggs, and chopsticks"/>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45" name="Bowl with salmon cakes, salad, and hummus "/>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46" name="Bowl of pappardelle pasta with parsley butter, roasted hazelnuts, and shaved parmesan cheese"/>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4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54" name="bowl of salad with fried rice, boiled eggs, and chopsticks"/>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55" name="Slide Number"/>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6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69" name="Slide Title"/>
          <p:cNvSpPr txBox="1"/>
          <p:nvPr>
            <p:ph type="title" hasCustomPrompt="1"/>
          </p:nvPr>
        </p:nvSpPr>
        <p:spPr>
          <a:xfrm>
            <a:off x="1219200" y="774700"/>
            <a:ext cx="21945600" cy="1727200"/>
          </a:xfrm>
          <a:prstGeom prst="rect">
            <a:avLst/>
          </a:prstGeom>
        </p:spPr>
        <p:txBody>
          <a:bodyPr/>
          <a:lstStyle>
            <a:lvl1pPr algn="ctr" defTabSz="2438400">
              <a:defRPr b="0" spc="-84" sz="8400">
                <a:latin typeface="Canela Bold"/>
                <a:ea typeface="Canela Bold"/>
                <a:cs typeface="Canela Bold"/>
                <a:sym typeface="Canela Bold"/>
              </a:defRPr>
            </a:lvl1pPr>
          </a:lstStyle>
          <a:p>
            <a:pPr/>
            <a:r>
              <a:t>Slide Title</a:t>
            </a:r>
          </a:p>
        </p:txBody>
      </p:sp>
      <p:sp>
        <p:nvSpPr>
          <p:cNvPr id="170" name="Body Level One…"/>
          <p:cNvSpPr txBox="1"/>
          <p:nvPr>
            <p:ph type="body" idx="1" hasCustomPrompt="1"/>
          </p:nvPr>
        </p:nvSpPr>
        <p:spPr>
          <a:xfrm>
            <a:off x="1219200" y="4013200"/>
            <a:ext cx="21948577" cy="8483600"/>
          </a:xfrm>
          <a:prstGeom prst="rect">
            <a:avLst/>
          </a:prstGeom>
        </p:spPr>
        <p:txBody>
          <a:bodyPr/>
          <a:lstStyle>
            <a:lvl1pPr marL="546100" indent="-546100">
              <a:spcBef>
                <a:spcPts val="2400"/>
              </a:spcBef>
              <a:buSzPct val="150000"/>
              <a:defRPr sz="4400">
                <a:latin typeface="Canela Text Regular"/>
                <a:ea typeface="Canela Text Regular"/>
                <a:cs typeface="Canela Text Regular"/>
                <a:sym typeface="Canela Text Regular"/>
              </a:defRPr>
            </a:lvl1pPr>
            <a:lvl2pPr marL="1092200" indent="-546100">
              <a:spcBef>
                <a:spcPts val="2400"/>
              </a:spcBef>
              <a:buSzPct val="150000"/>
              <a:defRPr sz="4400">
                <a:latin typeface="Canela Text Regular"/>
                <a:ea typeface="Canela Text Regular"/>
                <a:cs typeface="Canela Text Regular"/>
                <a:sym typeface="Canela Text Regular"/>
              </a:defRPr>
            </a:lvl2pPr>
            <a:lvl3pPr marL="1638300" indent="-546100">
              <a:spcBef>
                <a:spcPts val="2400"/>
              </a:spcBef>
              <a:buSzPct val="150000"/>
              <a:defRPr sz="4400">
                <a:latin typeface="Canela Text Regular"/>
                <a:ea typeface="Canela Text Regular"/>
                <a:cs typeface="Canela Text Regular"/>
                <a:sym typeface="Canela Text Regular"/>
              </a:defRPr>
            </a:lvl3pPr>
            <a:lvl4pPr marL="2184400" indent="-546100">
              <a:spcBef>
                <a:spcPts val="2400"/>
              </a:spcBef>
              <a:buSzPct val="150000"/>
              <a:defRPr sz="4400">
                <a:latin typeface="Canela Text Regular"/>
                <a:ea typeface="Canela Text Regular"/>
                <a:cs typeface="Canela Text Regular"/>
                <a:sym typeface="Canela Text Regular"/>
              </a:defRPr>
            </a:lvl4pPr>
            <a:lvl5pPr marL="2730500" indent="-546100">
              <a:spcBef>
                <a:spcPts val="2400"/>
              </a:spcBef>
              <a:buSzPct val="150000"/>
              <a:defRPr sz="4400">
                <a:latin typeface="Canela Text Regular"/>
                <a:ea typeface="Canela Text Regular"/>
                <a:cs typeface="Canela Text Regular"/>
                <a:sym typeface="Canela Text Regular"/>
              </a:defRPr>
            </a:lvl5pPr>
          </a:lstStyle>
          <a:p>
            <a:pPr/>
            <a:r>
              <a:t>Slide bullet text</a:t>
            </a:r>
          </a:p>
          <a:p>
            <a:pPr lvl="1"/>
            <a:r>
              <a:t/>
            </a:r>
          </a:p>
          <a:p>
            <a:pPr lvl="2"/>
            <a:r>
              <a:t/>
            </a:r>
          </a:p>
          <a:p>
            <a:pPr lvl="3"/>
            <a:r>
              <a:t/>
            </a:r>
          </a:p>
          <a:p>
            <a:pPr lvl="4"/>
            <a:r>
              <a:t/>
            </a:r>
          </a:p>
        </p:txBody>
      </p:sp>
      <p:sp>
        <p:nvSpPr>
          <p:cNvPr id="171" name="Slide Subtitle"/>
          <p:cNvSpPr txBox="1"/>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sz="4400">
                <a:latin typeface="Graphik Semibold"/>
                <a:ea typeface="Graphik Semibold"/>
                <a:cs typeface="Graphik Semibold"/>
                <a:sym typeface="Graphik Semibold"/>
              </a:defRPr>
            </a:lvl1pPr>
          </a:lstStyle>
          <a:p>
            <a:pPr/>
            <a:r>
              <a:t>Slide Subtitle</a:t>
            </a:r>
          </a:p>
        </p:txBody>
      </p:sp>
      <p:sp>
        <p:nvSpPr>
          <p:cNvPr id="172" name="Slide Number"/>
          <p:cNvSpPr txBox="1"/>
          <p:nvPr>
            <p:ph type="sldNum" sz="quarter" idx="2"/>
          </p:nvPr>
        </p:nvSpPr>
        <p:spPr>
          <a:xfrm>
            <a:off x="11997689" y="12700000"/>
            <a:ext cx="388621" cy="429261"/>
          </a:xfrm>
          <a:prstGeom prst="rect">
            <a:avLst/>
          </a:prstGeom>
        </p:spPr>
        <p:txBody>
          <a:bodyPr/>
          <a:lstStyle>
            <a:lvl1pPr>
              <a:defRPr sz="2000">
                <a:solidFill>
                  <a:srgbClr val="5E5E5E"/>
                </a:solidFill>
                <a:latin typeface="Graphik"/>
                <a:ea typeface="Graphik"/>
                <a:cs typeface="Graphik"/>
                <a:sym typeface="Graphik"/>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179" name="Slide Title"/>
          <p:cNvSpPr txBox="1"/>
          <p:nvPr>
            <p:ph type="title" hasCustomPrompt="1"/>
          </p:nvPr>
        </p:nvSpPr>
        <p:spPr>
          <a:prstGeom prst="rect">
            <a:avLst/>
          </a:prstGeom>
        </p:spPr>
        <p:txBody>
          <a:bodyPr/>
          <a:lstStyle>
            <a:lvl1pPr>
              <a:defRPr spc="-168" sz="8400"/>
            </a:lvl1pPr>
          </a:lstStyle>
          <a:p>
            <a:pPr/>
            <a:r>
              <a:t>Slide Title</a:t>
            </a:r>
          </a:p>
        </p:txBody>
      </p:sp>
      <p:sp>
        <p:nvSpPr>
          <p:cNvPr id="180" name="Slide Subtitle"/>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200"/>
            </a:lvl1pPr>
          </a:lstStyle>
          <a:p>
            <a:pPr/>
            <a:r>
              <a:t>Slide Subtitle</a:t>
            </a:r>
          </a:p>
        </p:txBody>
      </p:sp>
      <p:sp>
        <p:nvSpPr>
          <p:cNvPr id="181" name="Body Level One…"/>
          <p:cNvSpPr txBox="1"/>
          <p:nvPr>
            <p:ph type="body" idx="1" hasCustomPrompt="1"/>
          </p:nvPr>
        </p:nvSpPr>
        <p:spPr>
          <a:prstGeom prst="rect">
            <a:avLst/>
          </a:prstGeom>
        </p:spPr>
        <p:txBody>
          <a:bodyPr/>
          <a:lstStyle/>
          <a:p>
            <a:pPr/>
            <a:r>
              <a:t>Slide bullet text</a:t>
            </a:r>
          </a:p>
          <a:p>
            <a:pPr lvl="1"/>
            <a:r>
              <a:t/>
            </a:r>
          </a:p>
          <a:p>
            <a:pPr lvl="2"/>
            <a:r>
              <a:t/>
            </a:r>
          </a:p>
          <a:p>
            <a:pPr lvl="3"/>
            <a:r>
              <a:t/>
            </a:r>
          </a:p>
          <a:p>
            <a:pPr lvl="4"/>
            <a:r>
              <a:t/>
            </a:r>
          </a:p>
        </p:txBody>
      </p:sp>
      <p:sp>
        <p:nvSpPr>
          <p:cNvPr id="18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nd Content">
    <p:spTree>
      <p:nvGrpSpPr>
        <p:cNvPr id="1" name=""/>
        <p:cNvGrpSpPr/>
        <p:nvPr/>
      </p:nvGrpSpPr>
      <p:grpSpPr>
        <a:xfrm>
          <a:off x="0" y="0"/>
          <a:ext cx="0" cy="0"/>
          <a:chOff x="0" y="0"/>
          <a:chExt cx="0" cy="0"/>
        </a:xfrm>
      </p:grpSpPr>
      <p:sp>
        <p:nvSpPr>
          <p:cNvPr id="189" name="Title Text"/>
          <p:cNvSpPr txBox="1"/>
          <p:nvPr>
            <p:ph type="title"/>
          </p:nvPr>
        </p:nvSpPr>
        <p:spPr>
          <a:xfrm>
            <a:off x="1676400" y="730250"/>
            <a:ext cx="21031200" cy="1049454"/>
          </a:xfrm>
          <a:prstGeom prst="rect">
            <a:avLst/>
          </a:prstGeom>
        </p:spPr>
        <p:txBody>
          <a:bodyPr lIns="91439" tIns="91439" rIns="91439" bIns="91439" anchor="ctr"/>
          <a:lstStyle>
            <a:lvl1pPr defTabSz="1828800">
              <a:lnSpc>
                <a:spcPct val="90000"/>
              </a:lnSpc>
              <a:defRPr spc="0" sz="7200"/>
            </a:lvl1pPr>
          </a:lstStyle>
          <a:p>
            <a:pPr/>
            <a:r>
              <a:t>Title Text</a:t>
            </a:r>
          </a:p>
        </p:txBody>
      </p:sp>
      <p:sp>
        <p:nvSpPr>
          <p:cNvPr id="190" name="Body Level One…"/>
          <p:cNvSpPr txBox="1"/>
          <p:nvPr>
            <p:ph type="body" idx="1"/>
          </p:nvPr>
        </p:nvSpPr>
        <p:spPr>
          <a:xfrm>
            <a:off x="1676400" y="2393398"/>
            <a:ext cx="21031200" cy="9960528"/>
          </a:xfrm>
          <a:prstGeom prst="rect">
            <a:avLst/>
          </a:prstGeom>
        </p:spPr>
        <p:txBody>
          <a:bodyPr lIns="91439" tIns="91439" rIns="91439" bIns="91439"/>
          <a:lstStyle>
            <a:lvl1pPr marL="457200" indent="-457200" defTabSz="1828800">
              <a:spcBef>
                <a:spcPts val="2000"/>
              </a:spcBef>
              <a:buSzPct val="100000"/>
              <a:buFont typeface="Helvetica Neue"/>
              <a:defRPr sz="4000"/>
            </a:lvl1pPr>
            <a:lvl2pPr marL="965200" indent="-508000" defTabSz="1828800">
              <a:spcBef>
                <a:spcPts val="2000"/>
              </a:spcBef>
              <a:buSzPct val="100000"/>
              <a:buFont typeface="Helvetica Neue"/>
              <a:defRPr sz="4000"/>
            </a:lvl2pPr>
            <a:lvl3pPr marL="1485900" indent="-571500" defTabSz="1828800">
              <a:spcBef>
                <a:spcPts val="2000"/>
              </a:spcBef>
              <a:buSzPct val="100000"/>
              <a:buFont typeface="Helvetica Neue"/>
              <a:defRPr sz="4000"/>
            </a:lvl3pPr>
            <a:lvl4pPr marL="2024742" indent="-653142" defTabSz="1828800">
              <a:spcBef>
                <a:spcPts val="2000"/>
              </a:spcBef>
              <a:buSzPct val="100000"/>
              <a:buFont typeface="Helvetica Neue"/>
              <a:defRPr sz="4000"/>
            </a:lvl4pPr>
            <a:lvl5pPr marL="2481942" indent="-653142" defTabSz="1828800">
              <a:spcBef>
                <a:spcPts val="2000"/>
              </a:spcBef>
              <a:buSzPct val="100000"/>
              <a:buFont typeface="Helvetica Neue"/>
              <a:defRPr sz="4000"/>
            </a:lvl5pPr>
          </a:lstStyle>
          <a:p>
            <a:pPr/>
            <a:r>
              <a:t>Body Level One</a:t>
            </a:r>
          </a:p>
          <a:p>
            <a:pPr lvl="1"/>
            <a:r>
              <a:t>Body Level Two</a:t>
            </a:r>
          </a:p>
          <a:p>
            <a:pPr lvl="2"/>
            <a:r>
              <a:t>Body Level Three</a:t>
            </a:r>
          </a:p>
          <a:p>
            <a:pPr lvl="3"/>
            <a:r>
              <a:t>Body Level Four</a:t>
            </a:r>
          </a:p>
          <a:p>
            <a:pPr lvl="4"/>
            <a:r>
              <a:t>Body Level Five</a:t>
            </a:r>
          </a:p>
        </p:txBody>
      </p:sp>
      <p:sp>
        <p:nvSpPr>
          <p:cNvPr id="191" name="Straight Connector 15"/>
          <p:cNvSpPr/>
          <p:nvPr/>
        </p:nvSpPr>
        <p:spPr>
          <a:xfrm>
            <a:off x="1676400" y="2074270"/>
            <a:ext cx="21031200" cy="1"/>
          </a:xfrm>
          <a:prstGeom prst="line">
            <a:avLst/>
          </a:prstGeom>
          <a:ln w="38100">
            <a:solidFill>
              <a:srgbClr val="D9D9D9"/>
            </a:solidFill>
            <a:miter/>
          </a:ln>
        </p:spPr>
        <p:txBody>
          <a:bodyPr tIns="91439" bIns="91439"/>
          <a:lstStyle/>
          <a:p>
            <a:pPr defTabSz="1828800">
              <a:lnSpc>
                <a:spcPct val="100000"/>
              </a:lnSpc>
              <a:spcBef>
                <a:spcPts val="0"/>
              </a:spcBef>
              <a:defRPr sz="3600"/>
            </a:pPr>
          </a:p>
        </p:txBody>
      </p:sp>
      <p:sp>
        <p:nvSpPr>
          <p:cNvPr id="192" name="Slide Number"/>
          <p:cNvSpPr txBox="1"/>
          <p:nvPr>
            <p:ph type="sldNum" sz="quarter" idx="2"/>
          </p:nvPr>
        </p:nvSpPr>
        <p:spPr>
          <a:xfrm>
            <a:off x="22173082" y="12806502"/>
            <a:ext cx="534519" cy="542646"/>
          </a:xfrm>
          <a:prstGeom prst="rect">
            <a:avLst/>
          </a:prstGeom>
        </p:spPr>
        <p:txBody>
          <a:bodyPr lIns="91439" tIns="91439" rIns="91439" bIns="91439" anchor="ctr"/>
          <a:lstStyle>
            <a:lvl1pPr algn="r" defTabSz="1828800">
              <a:defRPr sz="2400">
                <a:solidFill>
                  <a:srgbClr val="75757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and Content">
    <p:spTree>
      <p:nvGrpSpPr>
        <p:cNvPr id="1" name=""/>
        <p:cNvGrpSpPr/>
        <p:nvPr/>
      </p:nvGrpSpPr>
      <p:grpSpPr>
        <a:xfrm>
          <a:off x="0" y="0"/>
          <a:ext cx="0" cy="0"/>
          <a:chOff x="0" y="0"/>
          <a:chExt cx="0" cy="0"/>
        </a:xfrm>
      </p:grpSpPr>
      <p:sp>
        <p:nvSpPr>
          <p:cNvPr id="199" name="Title Text"/>
          <p:cNvSpPr txBox="1"/>
          <p:nvPr>
            <p:ph type="title"/>
          </p:nvPr>
        </p:nvSpPr>
        <p:spPr>
          <a:xfrm>
            <a:off x="1676400" y="730250"/>
            <a:ext cx="21031200" cy="1049454"/>
          </a:xfrm>
          <a:prstGeom prst="rect">
            <a:avLst/>
          </a:prstGeom>
        </p:spPr>
        <p:txBody>
          <a:bodyPr lIns="91439" tIns="91439" rIns="91439" bIns="91439" anchor="ctr"/>
          <a:lstStyle>
            <a:lvl1pPr defTabSz="1828800">
              <a:lnSpc>
                <a:spcPct val="90000"/>
              </a:lnSpc>
              <a:defRPr spc="0" sz="7200">
                <a:latin typeface="Segoe UI"/>
                <a:ea typeface="Segoe UI"/>
                <a:cs typeface="Segoe UI"/>
                <a:sym typeface="Segoe UI"/>
              </a:defRPr>
            </a:lvl1pPr>
          </a:lstStyle>
          <a:p>
            <a:pPr/>
            <a:r>
              <a:t>Title Text</a:t>
            </a:r>
          </a:p>
        </p:txBody>
      </p:sp>
      <p:sp>
        <p:nvSpPr>
          <p:cNvPr id="200" name="Body Level One…"/>
          <p:cNvSpPr txBox="1"/>
          <p:nvPr>
            <p:ph type="body" idx="1"/>
          </p:nvPr>
        </p:nvSpPr>
        <p:spPr>
          <a:xfrm>
            <a:off x="1676400" y="2822993"/>
            <a:ext cx="21031200" cy="9530934"/>
          </a:xfrm>
          <a:prstGeom prst="rect">
            <a:avLst/>
          </a:prstGeom>
        </p:spPr>
        <p:txBody>
          <a:bodyPr lIns="91439" tIns="91439" rIns="91439" bIns="91439"/>
          <a:lstStyle>
            <a:lvl1pPr marL="457200" indent="-457200" defTabSz="1828800">
              <a:spcBef>
                <a:spcPts val="2000"/>
              </a:spcBef>
              <a:buSzPct val="100000"/>
              <a:buFont typeface="Arial"/>
              <a:defRPr sz="4000">
                <a:latin typeface="Segoe UI"/>
                <a:ea typeface="Segoe UI"/>
                <a:cs typeface="Segoe UI"/>
                <a:sym typeface="Segoe UI"/>
              </a:defRPr>
            </a:lvl1pPr>
            <a:lvl2pPr marL="965200" indent="-508000" defTabSz="1828800">
              <a:spcBef>
                <a:spcPts val="2000"/>
              </a:spcBef>
              <a:buSzPct val="100000"/>
              <a:buFont typeface="Arial"/>
              <a:defRPr sz="4000">
                <a:latin typeface="Segoe UI"/>
                <a:ea typeface="Segoe UI"/>
                <a:cs typeface="Segoe UI"/>
                <a:sym typeface="Segoe UI"/>
              </a:defRPr>
            </a:lvl2pPr>
            <a:lvl3pPr marL="1485900" indent="-571500" defTabSz="1828800">
              <a:spcBef>
                <a:spcPts val="2000"/>
              </a:spcBef>
              <a:buSzPct val="100000"/>
              <a:buFont typeface="Arial"/>
              <a:defRPr sz="4000">
                <a:latin typeface="Segoe UI"/>
                <a:ea typeface="Segoe UI"/>
                <a:cs typeface="Segoe UI"/>
                <a:sym typeface="Segoe UI"/>
              </a:defRPr>
            </a:lvl3pPr>
            <a:lvl4pPr marL="2024742" indent="-653142" defTabSz="1828800">
              <a:spcBef>
                <a:spcPts val="2000"/>
              </a:spcBef>
              <a:buSzPct val="100000"/>
              <a:buFont typeface="Arial"/>
              <a:defRPr sz="4000">
                <a:latin typeface="Segoe UI"/>
                <a:ea typeface="Segoe UI"/>
                <a:cs typeface="Segoe UI"/>
                <a:sym typeface="Segoe UI"/>
              </a:defRPr>
            </a:lvl4pPr>
            <a:lvl5pPr marL="2481942" indent="-653142" defTabSz="1828800">
              <a:spcBef>
                <a:spcPts val="2000"/>
              </a:spcBef>
              <a:buSzPct val="100000"/>
              <a:buFont typeface="Arial"/>
              <a:defRPr sz="4000">
                <a:latin typeface="Segoe UI"/>
                <a:ea typeface="Segoe UI"/>
                <a:cs typeface="Segoe UI"/>
                <a:sym typeface="Segoe UI"/>
              </a:defRPr>
            </a:lvl5pPr>
          </a:lstStyle>
          <a:p>
            <a:pPr/>
            <a:r>
              <a:t>Body Level One</a:t>
            </a:r>
          </a:p>
          <a:p>
            <a:pPr lvl="1"/>
            <a:r>
              <a:t>Body Level Two</a:t>
            </a:r>
          </a:p>
          <a:p>
            <a:pPr lvl="2"/>
            <a:r>
              <a:t>Body Level Three</a:t>
            </a:r>
          </a:p>
          <a:p>
            <a:pPr lvl="3"/>
            <a:r>
              <a:t>Body Level Four</a:t>
            </a:r>
          </a:p>
          <a:p>
            <a:pPr lvl="4"/>
            <a:r>
              <a:t>Body Level Five</a:t>
            </a:r>
          </a:p>
        </p:txBody>
      </p:sp>
      <p:sp>
        <p:nvSpPr>
          <p:cNvPr id="201" name="Straight Connector 7"/>
          <p:cNvSpPr/>
          <p:nvPr/>
        </p:nvSpPr>
        <p:spPr>
          <a:xfrm>
            <a:off x="1676400" y="2651145"/>
            <a:ext cx="21031200" cy="1"/>
          </a:xfrm>
          <a:prstGeom prst="line">
            <a:avLst/>
          </a:prstGeom>
          <a:ln w="38100">
            <a:solidFill>
              <a:srgbClr val="D9D9D9"/>
            </a:solidFill>
            <a:miter/>
          </a:ln>
        </p:spPr>
        <p:txBody>
          <a:bodyPr tIns="91439" bIns="91439"/>
          <a:lstStyle/>
          <a:p>
            <a:pPr defTabSz="1828800">
              <a:lnSpc>
                <a:spcPct val="100000"/>
              </a:lnSpc>
              <a:spcBef>
                <a:spcPts val="0"/>
              </a:spcBef>
              <a:defRPr sz="3600">
                <a:latin typeface="Segoe UI"/>
                <a:ea typeface="Segoe UI"/>
                <a:cs typeface="Segoe UI"/>
                <a:sym typeface="Segoe UI"/>
              </a:defRPr>
            </a:pPr>
          </a:p>
        </p:txBody>
      </p:sp>
      <p:sp>
        <p:nvSpPr>
          <p:cNvPr id="202" name="Text Placeholder 11"/>
          <p:cNvSpPr/>
          <p:nvPr>
            <p:ph type="body" sz="quarter" idx="21"/>
          </p:nvPr>
        </p:nvSpPr>
        <p:spPr>
          <a:xfrm>
            <a:off x="1676400" y="1779703"/>
            <a:ext cx="21031200" cy="871427"/>
          </a:xfrm>
          <a:prstGeom prst="rect">
            <a:avLst/>
          </a:prstGeom>
        </p:spPr>
        <p:txBody>
          <a:bodyPr lIns="91439" tIns="91439" rIns="91439" bIns="91439"/>
          <a:lstStyle/>
          <a:p>
            <a:pPr marL="0" indent="0" defTabSz="1828800">
              <a:spcBef>
                <a:spcPts val="2000"/>
              </a:spcBef>
              <a:buSzTx/>
              <a:buNone/>
              <a:defRPr sz="4000">
                <a:latin typeface="Segoe UI"/>
                <a:ea typeface="Segoe UI"/>
                <a:cs typeface="Segoe UI"/>
                <a:sym typeface="Segoe UI"/>
              </a:defRPr>
            </a:pPr>
          </a:p>
        </p:txBody>
      </p:sp>
      <p:sp>
        <p:nvSpPr>
          <p:cNvPr id="203" name="Slide Number"/>
          <p:cNvSpPr txBox="1"/>
          <p:nvPr>
            <p:ph type="sldNum" sz="quarter" idx="2"/>
          </p:nvPr>
        </p:nvSpPr>
        <p:spPr>
          <a:xfrm>
            <a:off x="22124471" y="12802235"/>
            <a:ext cx="583130" cy="551181"/>
          </a:xfrm>
          <a:prstGeom prst="rect">
            <a:avLst/>
          </a:prstGeom>
        </p:spPr>
        <p:txBody>
          <a:bodyPr lIns="91439" tIns="91439" rIns="91439" bIns="91439" anchor="ctr"/>
          <a:lstStyle>
            <a:lvl1pPr algn="r" defTabSz="1828800">
              <a:defRPr sz="2400">
                <a:solidFill>
                  <a:srgbClr val="757575"/>
                </a:solidFill>
                <a:latin typeface="Segoe UI"/>
                <a:ea typeface="Segoe UI"/>
                <a:cs typeface="Segoe UI"/>
                <a:sym typeface="Segoe U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1_Title and Content">
    <p:spTree>
      <p:nvGrpSpPr>
        <p:cNvPr id="1" name=""/>
        <p:cNvGrpSpPr/>
        <p:nvPr/>
      </p:nvGrpSpPr>
      <p:grpSpPr>
        <a:xfrm>
          <a:off x="0" y="0"/>
          <a:ext cx="0" cy="0"/>
          <a:chOff x="0" y="0"/>
          <a:chExt cx="0" cy="0"/>
        </a:xfrm>
      </p:grpSpPr>
      <p:sp>
        <p:nvSpPr>
          <p:cNvPr id="210" name="Title Text"/>
          <p:cNvSpPr txBox="1"/>
          <p:nvPr>
            <p:ph type="title"/>
          </p:nvPr>
        </p:nvSpPr>
        <p:spPr>
          <a:xfrm>
            <a:off x="1676400" y="730250"/>
            <a:ext cx="21031200" cy="1049454"/>
          </a:xfrm>
          <a:prstGeom prst="rect">
            <a:avLst/>
          </a:prstGeom>
        </p:spPr>
        <p:txBody>
          <a:bodyPr lIns="91439" tIns="91439" rIns="91439" bIns="91439" anchor="ctr"/>
          <a:lstStyle>
            <a:lvl1pPr defTabSz="1828800">
              <a:lnSpc>
                <a:spcPct val="90000"/>
              </a:lnSpc>
              <a:defRPr spc="0" sz="7200"/>
            </a:lvl1pPr>
          </a:lstStyle>
          <a:p>
            <a:pPr/>
            <a:r>
              <a:t>Title Text</a:t>
            </a:r>
          </a:p>
        </p:txBody>
      </p:sp>
      <p:sp>
        <p:nvSpPr>
          <p:cNvPr id="211" name="Body Level One…"/>
          <p:cNvSpPr txBox="1"/>
          <p:nvPr>
            <p:ph type="body" idx="1"/>
          </p:nvPr>
        </p:nvSpPr>
        <p:spPr>
          <a:xfrm>
            <a:off x="1676400" y="2822993"/>
            <a:ext cx="21031200" cy="9530934"/>
          </a:xfrm>
          <a:prstGeom prst="rect">
            <a:avLst/>
          </a:prstGeom>
        </p:spPr>
        <p:txBody>
          <a:bodyPr lIns="91439" tIns="91439" rIns="91439" bIns="91439"/>
          <a:lstStyle>
            <a:lvl1pPr marL="457200" indent="-457200" defTabSz="1828800">
              <a:spcBef>
                <a:spcPts val="2000"/>
              </a:spcBef>
              <a:buSzPct val="100000"/>
              <a:buFont typeface="Helvetica Neue"/>
              <a:defRPr sz="4000"/>
            </a:lvl1pPr>
            <a:lvl2pPr marL="965200" indent="-508000" defTabSz="1828800">
              <a:spcBef>
                <a:spcPts val="2000"/>
              </a:spcBef>
              <a:buSzPct val="100000"/>
              <a:buFont typeface="Helvetica Neue"/>
              <a:defRPr sz="4000"/>
            </a:lvl2pPr>
            <a:lvl3pPr marL="1485900" indent="-571500" defTabSz="1828800">
              <a:spcBef>
                <a:spcPts val="2000"/>
              </a:spcBef>
              <a:buSzPct val="100000"/>
              <a:buFont typeface="Helvetica Neue"/>
              <a:defRPr sz="4000"/>
            </a:lvl3pPr>
            <a:lvl4pPr marL="2024742" indent="-653142" defTabSz="1828800">
              <a:spcBef>
                <a:spcPts val="2000"/>
              </a:spcBef>
              <a:buSzPct val="100000"/>
              <a:buFont typeface="Helvetica Neue"/>
              <a:defRPr sz="4000"/>
            </a:lvl4pPr>
            <a:lvl5pPr marL="2481942" indent="-653142" defTabSz="1828800">
              <a:spcBef>
                <a:spcPts val="2000"/>
              </a:spcBef>
              <a:buSzPct val="100000"/>
              <a:buFont typeface="Helvetica Neue"/>
              <a:defRPr sz="4000"/>
            </a:lvl5pPr>
          </a:lstStyle>
          <a:p>
            <a:pPr/>
            <a:r>
              <a:t>Body Level One</a:t>
            </a:r>
          </a:p>
          <a:p>
            <a:pPr lvl="1"/>
            <a:r>
              <a:t>Body Level Two</a:t>
            </a:r>
          </a:p>
          <a:p>
            <a:pPr lvl="2"/>
            <a:r>
              <a:t>Body Level Three</a:t>
            </a:r>
          </a:p>
          <a:p>
            <a:pPr lvl="3"/>
            <a:r>
              <a:t>Body Level Four</a:t>
            </a:r>
          </a:p>
          <a:p>
            <a:pPr lvl="4"/>
            <a:r>
              <a:t>Body Level Five</a:t>
            </a:r>
          </a:p>
        </p:txBody>
      </p:sp>
      <p:sp>
        <p:nvSpPr>
          <p:cNvPr id="212" name="Straight Connector 7"/>
          <p:cNvSpPr/>
          <p:nvPr/>
        </p:nvSpPr>
        <p:spPr>
          <a:xfrm>
            <a:off x="1676400" y="2651145"/>
            <a:ext cx="21031200" cy="1"/>
          </a:xfrm>
          <a:prstGeom prst="line">
            <a:avLst/>
          </a:prstGeom>
          <a:ln w="38100">
            <a:solidFill>
              <a:srgbClr val="D9D9D9"/>
            </a:solidFill>
            <a:miter/>
          </a:ln>
        </p:spPr>
        <p:txBody>
          <a:bodyPr tIns="91439" bIns="91439"/>
          <a:lstStyle/>
          <a:p>
            <a:pPr defTabSz="1828800">
              <a:lnSpc>
                <a:spcPct val="100000"/>
              </a:lnSpc>
              <a:spcBef>
                <a:spcPts val="0"/>
              </a:spcBef>
              <a:defRPr sz="3600"/>
            </a:pPr>
          </a:p>
        </p:txBody>
      </p:sp>
      <p:sp>
        <p:nvSpPr>
          <p:cNvPr id="213" name="Text Placeholder 11"/>
          <p:cNvSpPr/>
          <p:nvPr>
            <p:ph type="body" sz="quarter" idx="21"/>
          </p:nvPr>
        </p:nvSpPr>
        <p:spPr>
          <a:xfrm>
            <a:off x="1676400" y="1779703"/>
            <a:ext cx="21031200" cy="871427"/>
          </a:xfrm>
          <a:prstGeom prst="rect">
            <a:avLst/>
          </a:prstGeom>
        </p:spPr>
        <p:txBody>
          <a:bodyPr lIns="91439" tIns="91439" rIns="91439" bIns="91439"/>
          <a:lstStyle/>
          <a:p>
            <a:pPr marL="0" indent="0" defTabSz="1828800">
              <a:spcBef>
                <a:spcPts val="2000"/>
              </a:spcBef>
              <a:buSzTx/>
              <a:buNone/>
              <a:defRPr sz="4000"/>
            </a:pPr>
          </a:p>
        </p:txBody>
      </p:sp>
      <p:sp>
        <p:nvSpPr>
          <p:cNvPr id="214" name="Slide Number"/>
          <p:cNvSpPr txBox="1"/>
          <p:nvPr>
            <p:ph type="sldNum" sz="quarter" idx="2"/>
          </p:nvPr>
        </p:nvSpPr>
        <p:spPr>
          <a:xfrm>
            <a:off x="22173082" y="12806502"/>
            <a:ext cx="534519" cy="542646"/>
          </a:xfrm>
          <a:prstGeom prst="rect">
            <a:avLst/>
          </a:prstGeom>
        </p:spPr>
        <p:txBody>
          <a:bodyPr lIns="91439" tIns="91439" rIns="91439" bIns="91439" anchor="ctr"/>
          <a:lstStyle>
            <a:lvl1pPr algn="r" defTabSz="1828800">
              <a:defRPr sz="2400">
                <a:solidFill>
                  <a:srgbClr val="75757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2_Title and Content">
    <p:spTree>
      <p:nvGrpSpPr>
        <p:cNvPr id="1" name=""/>
        <p:cNvGrpSpPr/>
        <p:nvPr/>
      </p:nvGrpSpPr>
      <p:grpSpPr>
        <a:xfrm>
          <a:off x="0" y="0"/>
          <a:ext cx="0" cy="0"/>
          <a:chOff x="0" y="0"/>
          <a:chExt cx="0" cy="0"/>
        </a:xfrm>
      </p:grpSpPr>
      <p:sp>
        <p:nvSpPr>
          <p:cNvPr id="221" name="Title Text"/>
          <p:cNvSpPr txBox="1"/>
          <p:nvPr>
            <p:ph type="title"/>
          </p:nvPr>
        </p:nvSpPr>
        <p:spPr>
          <a:xfrm>
            <a:off x="1676400" y="730250"/>
            <a:ext cx="21031200" cy="1049454"/>
          </a:xfrm>
          <a:prstGeom prst="rect">
            <a:avLst/>
          </a:prstGeom>
        </p:spPr>
        <p:txBody>
          <a:bodyPr lIns="91439" tIns="91439" rIns="91439" bIns="91439" anchor="ctr"/>
          <a:lstStyle>
            <a:lvl1pPr defTabSz="1828800">
              <a:lnSpc>
                <a:spcPct val="90000"/>
              </a:lnSpc>
              <a:defRPr spc="0" sz="7200"/>
            </a:lvl1pPr>
          </a:lstStyle>
          <a:p>
            <a:pPr/>
            <a:r>
              <a:t>Title Text</a:t>
            </a:r>
          </a:p>
        </p:txBody>
      </p:sp>
      <p:sp>
        <p:nvSpPr>
          <p:cNvPr id="222" name="Straight Connector 7"/>
          <p:cNvSpPr/>
          <p:nvPr/>
        </p:nvSpPr>
        <p:spPr>
          <a:xfrm>
            <a:off x="1676400" y="2651145"/>
            <a:ext cx="21031200" cy="1"/>
          </a:xfrm>
          <a:prstGeom prst="line">
            <a:avLst/>
          </a:prstGeom>
          <a:ln w="38100">
            <a:solidFill>
              <a:srgbClr val="D9D9D9"/>
            </a:solidFill>
            <a:miter/>
          </a:ln>
        </p:spPr>
        <p:txBody>
          <a:bodyPr tIns="91439" bIns="91439"/>
          <a:lstStyle/>
          <a:p>
            <a:pPr defTabSz="1828800">
              <a:lnSpc>
                <a:spcPct val="100000"/>
              </a:lnSpc>
              <a:spcBef>
                <a:spcPts val="0"/>
              </a:spcBef>
              <a:defRPr sz="3600"/>
            </a:pPr>
          </a:p>
        </p:txBody>
      </p:sp>
      <p:sp>
        <p:nvSpPr>
          <p:cNvPr id="223" name="Body Level One…"/>
          <p:cNvSpPr txBox="1"/>
          <p:nvPr>
            <p:ph type="body" sz="half" idx="1"/>
          </p:nvPr>
        </p:nvSpPr>
        <p:spPr>
          <a:xfrm>
            <a:off x="1676400" y="3009918"/>
            <a:ext cx="10363200" cy="9344008"/>
          </a:xfrm>
          <a:prstGeom prst="rect">
            <a:avLst/>
          </a:prstGeom>
        </p:spPr>
        <p:txBody>
          <a:bodyPr lIns="91439" tIns="91439" rIns="91439" bIns="91439"/>
          <a:lstStyle>
            <a:lvl1pPr marL="457200" indent="-457200" defTabSz="1828800">
              <a:spcBef>
                <a:spcPts val="2000"/>
              </a:spcBef>
              <a:buSzPct val="100000"/>
              <a:buFont typeface="Helvetica Neue"/>
              <a:defRPr sz="4000"/>
            </a:lvl1pPr>
            <a:lvl2pPr marL="965200" indent="-508000" defTabSz="1828800">
              <a:spcBef>
                <a:spcPts val="2000"/>
              </a:spcBef>
              <a:buSzPct val="100000"/>
              <a:buFont typeface="Helvetica Neue"/>
              <a:defRPr sz="4000"/>
            </a:lvl2pPr>
            <a:lvl3pPr marL="1485900" indent="-571500" defTabSz="1828800">
              <a:spcBef>
                <a:spcPts val="2000"/>
              </a:spcBef>
              <a:buSzPct val="100000"/>
              <a:buFont typeface="Helvetica Neue"/>
              <a:defRPr sz="4000"/>
            </a:lvl3pPr>
            <a:lvl4pPr marL="2024742" indent="-653142" defTabSz="1828800">
              <a:spcBef>
                <a:spcPts val="2000"/>
              </a:spcBef>
              <a:buSzPct val="100000"/>
              <a:buFont typeface="Helvetica Neue"/>
              <a:defRPr sz="4000"/>
            </a:lvl4pPr>
            <a:lvl5pPr marL="2481942" indent="-653142" defTabSz="1828800">
              <a:spcBef>
                <a:spcPts val="2000"/>
              </a:spcBef>
              <a:buSzPct val="100000"/>
              <a:buFont typeface="Helvetica Neue"/>
              <a:defRPr sz="4000"/>
            </a:lvl5pPr>
          </a:lstStyle>
          <a:p>
            <a:pPr/>
            <a:r>
              <a:t>Body Level One</a:t>
            </a:r>
          </a:p>
          <a:p>
            <a:pPr lvl="1"/>
            <a:r>
              <a:t>Body Level Two</a:t>
            </a:r>
          </a:p>
          <a:p>
            <a:pPr lvl="2"/>
            <a:r>
              <a:t>Body Level Three</a:t>
            </a:r>
          </a:p>
          <a:p>
            <a:pPr lvl="3"/>
            <a:r>
              <a:t>Body Level Four</a:t>
            </a:r>
          </a:p>
          <a:p>
            <a:pPr lvl="4"/>
            <a:r>
              <a:t>Body Level Five</a:t>
            </a:r>
          </a:p>
        </p:txBody>
      </p:sp>
      <p:sp>
        <p:nvSpPr>
          <p:cNvPr id="224" name="Text Placeholder 11"/>
          <p:cNvSpPr/>
          <p:nvPr>
            <p:ph type="body" sz="quarter" idx="21"/>
          </p:nvPr>
        </p:nvSpPr>
        <p:spPr>
          <a:xfrm>
            <a:off x="1676400" y="1779703"/>
            <a:ext cx="21031200" cy="871427"/>
          </a:xfrm>
          <a:prstGeom prst="rect">
            <a:avLst/>
          </a:prstGeom>
        </p:spPr>
        <p:txBody>
          <a:bodyPr lIns="91439" tIns="91439" rIns="91439" bIns="91439"/>
          <a:lstStyle/>
          <a:p>
            <a:pPr marL="0" indent="0" defTabSz="1828800">
              <a:spcBef>
                <a:spcPts val="2000"/>
              </a:spcBef>
              <a:buSzTx/>
              <a:buNone/>
              <a:defRPr sz="4000"/>
            </a:pPr>
          </a:p>
        </p:txBody>
      </p:sp>
      <p:sp>
        <p:nvSpPr>
          <p:cNvPr id="225" name="Straight Connector 13"/>
          <p:cNvSpPr/>
          <p:nvPr/>
        </p:nvSpPr>
        <p:spPr>
          <a:xfrm flipH="1">
            <a:off x="12192000" y="3009917"/>
            <a:ext cx="1" cy="9344009"/>
          </a:xfrm>
          <a:prstGeom prst="line">
            <a:avLst/>
          </a:prstGeom>
          <a:ln w="38100">
            <a:solidFill>
              <a:srgbClr val="D1D1D1"/>
            </a:solidFill>
            <a:miter/>
          </a:ln>
        </p:spPr>
        <p:txBody>
          <a:bodyPr tIns="91439" bIns="91439"/>
          <a:lstStyle/>
          <a:p>
            <a:pPr defTabSz="1828800">
              <a:lnSpc>
                <a:spcPct val="100000"/>
              </a:lnSpc>
              <a:spcBef>
                <a:spcPts val="0"/>
              </a:spcBef>
              <a:defRPr sz="3600"/>
            </a:pPr>
          </a:p>
        </p:txBody>
      </p:sp>
      <p:sp>
        <p:nvSpPr>
          <p:cNvPr id="226" name="Slide Number"/>
          <p:cNvSpPr txBox="1"/>
          <p:nvPr>
            <p:ph type="sldNum" sz="quarter" idx="2"/>
          </p:nvPr>
        </p:nvSpPr>
        <p:spPr>
          <a:xfrm>
            <a:off x="22173082" y="12806502"/>
            <a:ext cx="534519" cy="542646"/>
          </a:xfrm>
          <a:prstGeom prst="rect">
            <a:avLst/>
          </a:prstGeom>
        </p:spPr>
        <p:txBody>
          <a:bodyPr lIns="91439" tIns="91439" rIns="91439" bIns="91439" anchor="ctr"/>
          <a:lstStyle>
            <a:lvl1pPr algn="r" defTabSz="1828800">
              <a:defRPr sz="2400">
                <a:solidFill>
                  <a:srgbClr val="757575"/>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33" name="Slide Title"/>
          <p:cNvSpPr txBox="1"/>
          <p:nvPr>
            <p:ph type="title" hasCustomPrompt="1"/>
          </p:nvPr>
        </p:nvSpPr>
        <p:spPr>
          <a:xfrm>
            <a:off x="1206500" y="1079500"/>
            <a:ext cx="21971000" cy="1433164"/>
          </a:xfrm>
          <a:prstGeom prst="rect">
            <a:avLst/>
          </a:prstGeom>
        </p:spPr>
        <p:txBody>
          <a:bodyPr/>
          <a:lstStyle>
            <a:lvl1pPr defTabSz="2438337">
              <a:defRPr spc="-170"/>
            </a:lvl1pPr>
          </a:lstStyle>
          <a:p>
            <a:pPr/>
            <a:r>
              <a:t>Slide Title</a:t>
            </a:r>
          </a:p>
        </p:txBody>
      </p:sp>
      <p:sp>
        <p:nvSpPr>
          <p:cNvPr id="234" name="Body Level One…"/>
          <p:cNvSpPr txBox="1"/>
          <p:nvPr>
            <p:ph type="body" sz="quarter" idx="1" hasCustomPrompt="1"/>
          </p:nvPr>
        </p:nvSpPr>
        <p:spPr>
          <a:xfrm>
            <a:off x="1206500" y="2372961"/>
            <a:ext cx="21971000" cy="934781"/>
          </a:xfrm>
          <a:prstGeom prst="rect">
            <a:avLst/>
          </a:prstGeom>
        </p:spPr>
        <p:txBody>
          <a:bodyPr lIns="45718" tIns="45718" rIns="45718" bIns="45718"/>
          <a:lstStyle>
            <a:lvl1pPr marL="0" indent="0" defTabSz="825500">
              <a:lnSpc>
                <a:spcPct val="100000"/>
              </a:lnSpc>
              <a:spcBef>
                <a:spcPts val="0"/>
              </a:spcBef>
              <a:buSzTx/>
              <a:buNone/>
              <a:defRPr b="1" sz="5500"/>
            </a:lvl1pPr>
            <a:lvl2pPr marL="1308100" indent="-698500" defTabSz="825500">
              <a:lnSpc>
                <a:spcPct val="100000"/>
              </a:lnSpc>
              <a:spcBef>
                <a:spcPts val="0"/>
              </a:spcBef>
              <a:defRPr b="1" sz="5500"/>
            </a:lvl2pPr>
            <a:lvl3pPr marL="1917700" indent="-698500" defTabSz="825500">
              <a:lnSpc>
                <a:spcPct val="100000"/>
              </a:lnSpc>
              <a:spcBef>
                <a:spcPts val="0"/>
              </a:spcBef>
              <a:defRPr b="1" sz="5500"/>
            </a:lvl3pPr>
            <a:lvl4pPr marL="2527300" indent="-698500" defTabSz="825500">
              <a:lnSpc>
                <a:spcPct val="100000"/>
              </a:lnSpc>
              <a:spcBef>
                <a:spcPts val="0"/>
              </a:spcBef>
              <a:defRPr b="1" sz="5500"/>
            </a:lvl4pPr>
            <a:lvl5pPr marL="3136900" indent="-698500" defTabSz="825500">
              <a:lnSpc>
                <a:spcPct val="100000"/>
              </a:lnSpc>
              <a:spcBef>
                <a:spcPts val="0"/>
              </a:spcBef>
              <a:defRPr b="1" sz="5500"/>
            </a:lvl5pPr>
          </a:lstStyle>
          <a:p>
            <a:pPr/>
            <a:r>
              <a:t>Slide Subtitle</a:t>
            </a:r>
          </a:p>
          <a:p>
            <a:pPr lvl="1"/>
            <a:r>
              <a:t/>
            </a:r>
          </a:p>
          <a:p>
            <a:pPr lvl="2"/>
            <a:r>
              <a:t/>
            </a:r>
          </a:p>
          <a:p>
            <a:pPr lvl="3"/>
            <a:r>
              <a:t/>
            </a:r>
          </a:p>
          <a:p>
            <a:pPr lvl="4"/>
            <a:r>
              <a:t/>
            </a:r>
          </a:p>
        </p:txBody>
      </p:sp>
      <p:sp>
        <p:nvSpPr>
          <p:cNvPr id="235" name="Body Level One…"/>
          <p:cNvSpPr txBox="1"/>
          <p:nvPr>
            <p:ph type="body" idx="21" hasCustomPrompt="1"/>
          </p:nvPr>
        </p:nvSpPr>
        <p:spPr>
          <a:xfrm>
            <a:off x="1206500" y="4248503"/>
            <a:ext cx="21971000" cy="8256014"/>
          </a:xfrm>
          <a:prstGeom prst="rect">
            <a:avLst/>
          </a:prstGeom>
        </p:spPr>
        <p:txBody>
          <a:bodyPr/>
          <a:lstStyle>
            <a:lvl1pPr defTabSz="2438337"/>
          </a:lstStyle>
          <a:p>
            <a:pPr/>
            <a:r>
              <a:t>Slide bullet text</a:t>
            </a:r>
          </a:p>
        </p:txBody>
      </p:sp>
      <p:sp>
        <p:nvSpPr>
          <p:cNvPr id="236" name="Slide Number"/>
          <p:cNvSpPr txBox="1"/>
          <p:nvPr>
            <p:ph type="sldNum" sz="quarter" idx="2"/>
          </p:nvPr>
        </p:nvSpPr>
        <p:spPr>
          <a:xfrm>
            <a:off x="12001499" y="13080999"/>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Slide Title"/>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Title</a:t>
            </a:r>
          </a:p>
        </p:txBody>
      </p:sp>
      <p:sp>
        <p:nvSpPr>
          <p:cNvPr id="3" name="Body Level One…"/>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Slide bullet text</a:t>
            </a:r>
          </a:p>
          <a:p>
            <a:pPr lvl="1"/>
            <a:r>
              <a:t/>
            </a:r>
          </a:p>
          <a:p>
            <a:pPr lvl="2"/>
            <a:r>
              <a:t/>
            </a:r>
          </a:p>
          <a:p>
            <a:pPr lvl="3"/>
            <a:r>
              <a:t/>
            </a:r>
          </a:p>
          <a:p>
            <a:pPr lvl="4"/>
            <a:r>
              <a:t/>
            </a:r>
          </a:p>
        </p:txBody>
      </p:sp>
      <p:sp>
        <p:nvSpPr>
          <p:cNvPr id="4" name="Slide Number"/>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1.png"/><Relationship Id="rId6" Type="http://schemas.openxmlformats.org/officeDocument/2006/relationships/image" Target="../media/image4.jpeg"/><Relationship Id="rId7" Type="http://schemas.openxmlformats.org/officeDocument/2006/relationships/image" Target="../media/image5.jpeg"/><Relationship Id="rId8" Type="http://schemas.openxmlformats.org/officeDocument/2006/relationships/image" Target="../media/image2.png"/><Relationship Id="rId9" Type="http://schemas.openxmlformats.org/officeDocument/2006/relationships/image" Target="../media/image6.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png"/><Relationship Id="rId3" Type="http://schemas.openxmlformats.org/officeDocument/2006/relationships/image" Target="../media/image7.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6.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gif"/></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8.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8.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image" Target="../media/image8.jpeg"/><Relationship Id="rId6" Type="http://schemas.openxmlformats.org/officeDocument/2006/relationships/video" Target="../media/media1.mp4"/><Relationship Id="rId7" Type="http://schemas.microsoft.com/office/2007/relationships/media" Target="../media/media1.mp4"/><Relationship Id="rId8" Type="http://schemas.openxmlformats.org/officeDocument/2006/relationships/image" Target="../media/image12.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2.mp4"/><Relationship Id="rId3" Type="http://schemas.microsoft.com/office/2007/relationships/media" Target="../media/media2.mp4"/><Relationship Id="rId4" Type="http://schemas.openxmlformats.org/officeDocument/2006/relationships/image" Target="../media/image1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3.mp4"/><Relationship Id="rId3" Type="http://schemas.microsoft.com/office/2007/relationships/media" Target="../media/media3.mp4"/><Relationship Id="rId4" Type="http://schemas.openxmlformats.org/officeDocument/2006/relationships/image" Target="../media/image14.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4.mp4"/><Relationship Id="rId3" Type="http://schemas.microsoft.com/office/2007/relationships/media" Target="../media/media4.mp4"/><Relationship Id="rId4" Type="http://schemas.openxmlformats.org/officeDocument/2006/relationships/image" Target="../media/image1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 Id="rId3" Type="http://schemas.openxmlformats.org/officeDocument/2006/relationships/image" Target="../media/image17.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3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0.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5.mp4"/><Relationship Id="rId3" Type="http://schemas.microsoft.com/office/2007/relationships/media" Target="../media/media5.mp4"/><Relationship Id="rId4" Type="http://schemas.openxmlformats.org/officeDocument/2006/relationships/image" Target="../media/image21.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22.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4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3.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51.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diagnosticquestions.com/" TargetMode="External"/><Relationship Id="rId3" Type="http://schemas.openxmlformats.org/officeDocument/2006/relationships/image" Target="../media/image24.png"/><Relationship Id="rId4" Type="http://schemas.openxmlformats.org/officeDocument/2006/relationships/video" Target="../media/media6.mp4"/><Relationship Id="rId5" Type="http://schemas.microsoft.com/office/2007/relationships/media" Target="../media/media6.mp4"/><Relationship Id="rId6" Type="http://schemas.openxmlformats.org/officeDocument/2006/relationships/image" Target="../media/image25.png"/></Relationships>

</file>

<file path=ppt/slides/_rels/slide52.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6.png"/><Relationship Id="rId3" Type="http://schemas.openxmlformats.org/officeDocument/2006/relationships/hyperlink" Target="https://diagnosticquestions.com/" TargetMode="External"/><Relationship Id="rId4" Type="http://schemas.openxmlformats.org/officeDocument/2006/relationships/image" Target="../media/image24.png"/></Relationships>

</file>

<file path=ppt/slides/_rels/slide5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5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56.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s>

</file>

<file path=ppt/slides/_rels/slide57.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 Id="rId3" Type="http://schemas.openxmlformats.org/officeDocument/2006/relationships/image" Target="../media/image5.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8.png"/></Relationships>

</file>

<file path=ppt/slides/_rels/slide5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png"/><Relationship Id="rId3" Type="http://schemas.openxmlformats.org/officeDocument/2006/relationships/image" Target="../media/image28.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image" Target="../media/image29.png"/></Relationships>

</file>

<file path=ppt/slides/_rels/slide62.xml.rels><?xml version="1.0" encoding="UTF-8"?>
<Relationships xmlns="http://schemas.openxmlformats.org/package/2006/relationships"><Relationship Id="rId1" Type="http://schemas.openxmlformats.org/officeDocument/2006/relationships/slideLayout" Target="../slideLayouts/slideLayout9.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gif"/></Relationships>

</file>

<file path=ppt/slides/_rels/slide64.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video" Target="../media/media7.mp4"/><Relationship Id="rId3" Type="http://schemas.microsoft.com/office/2007/relationships/media" Target="../media/media7.mp4"/><Relationship Id="rId4" Type="http://schemas.openxmlformats.org/officeDocument/2006/relationships/image" Target="../media/image30.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1.png"/></Relationships>

</file>

<file path=ppt/slides/_rels/slide66.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4.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image" Target="../media/image9.jpeg"/></Relationships>

</file>

<file path=ppt/slides/_rels/slide69.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hyperlink" Target="https://arxiv.org/abs/2405.19466" TargetMode="External"/><Relationship Id="rId3" Type="http://schemas.openxmlformats.org/officeDocument/2006/relationships/hyperlink" Target="https://arxiv.org/abs/2504.04204" TargetMode="External"/><Relationship Id="rId4" Type="http://schemas.openxmlformats.org/officeDocument/2006/relationships/hyperlink" Target="https://arxiv.org/abs/2408.03307" TargetMode="External"/></Relationships>

</file>

<file path=ppt/slides/_rels/slide70.xml.rels><?xml version="1.0" encoding="UTF-8"?>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5" name="A new primitive for  uncertainty quantification"/>
          <p:cNvSpPr txBox="1"/>
          <p:nvPr>
            <p:ph type="ctrTitle"/>
          </p:nvPr>
        </p:nvSpPr>
        <p:spPr>
          <a:xfrm>
            <a:off x="1209075" y="987491"/>
            <a:ext cx="21971004" cy="4648201"/>
          </a:xfrm>
          <a:prstGeom prst="rect">
            <a:avLst/>
          </a:prstGeom>
        </p:spPr>
        <p:txBody>
          <a:bodyPr/>
          <a:lstStyle/>
          <a:p>
            <a:pPr/>
            <a:r>
              <a:t>A new primitive for </a:t>
            </a:r>
            <a:br/>
            <a:r>
              <a:t>uncertainty quantification</a:t>
            </a:r>
          </a:p>
        </p:txBody>
      </p:sp>
      <p:sp>
        <p:nvSpPr>
          <p:cNvPr id="246" name="Hong Namkoong, Oct 2026"/>
          <p:cNvSpPr txBox="1"/>
          <p:nvPr>
            <p:ph type="subTitle" sz="quarter" idx="1"/>
          </p:nvPr>
        </p:nvSpPr>
        <p:spPr>
          <a:xfrm>
            <a:off x="1203921" y="6270691"/>
            <a:ext cx="21971001" cy="1905001"/>
          </a:xfrm>
          <a:prstGeom prst="rect">
            <a:avLst/>
          </a:prstGeom>
        </p:spPr>
        <p:txBody>
          <a:bodyPr/>
          <a:lstStyle/>
          <a:p>
            <a:pPr/>
            <a:r>
              <a:t>Hong Namkoong, Oct 2026</a:t>
            </a:r>
          </a:p>
        </p:txBody>
      </p:sp>
      <p:pic>
        <p:nvPicPr>
          <p:cNvPr id="247" name="Picture 2" descr="Picture 2"/>
          <p:cNvPicPr>
            <a:picLocks noChangeAspect="1"/>
          </p:cNvPicPr>
          <p:nvPr/>
        </p:nvPicPr>
        <p:blipFill>
          <a:blip r:embed="rId2">
            <a:extLst/>
          </a:blip>
          <a:srcRect l="12638" t="0" r="12638" b="0"/>
          <a:stretch>
            <a:fillRect/>
          </a:stretch>
        </p:blipFill>
        <p:spPr>
          <a:xfrm>
            <a:off x="864909" y="9363613"/>
            <a:ext cx="2737808" cy="3594893"/>
          </a:xfrm>
          <a:prstGeom prst="rect">
            <a:avLst/>
          </a:prstGeom>
          <a:ln w="12700">
            <a:miter lim="400000"/>
          </a:ln>
        </p:spPr>
      </p:pic>
      <p:pic>
        <p:nvPicPr>
          <p:cNvPr id="248" name="Picture 4" descr="Picture 4"/>
          <p:cNvPicPr>
            <a:picLocks noChangeAspect="1"/>
          </p:cNvPicPr>
          <p:nvPr/>
        </p:nvPicPr>
        <p:blipFill>
          <a:blip r:embed="rId3">
            <a:extLst/>
          </a:blip>
          <a:srcRect l="11895" t="0" r="5766" b="0"/>
          <a:stretch>
            <a:fillRect/>
          </a:stretch>
        </p:blipFill>
        <p:spPr>
          <a:xfrm>
            <a:off x="18118516" y="9376640"/>
            <a:ext cx="2508666" cy="3586450"/>
          </a:xfrm>
          <a:prstGeom prst="rect">
            <a:avLst/>
          </a:prstGeom>
          <a:ln w="12700">
            <a:miter lim="400000"/>
          </a:ln>
        </p:spPr>
      </p:pic>
      <p:pic>
        <p:nvPicPr>
          <p:cNvPr id="249" name="Picture 6" descr="Picture 6"/>
          <p:cNvPicPr>
            <a:picLocks noChangeAspect="1"/>
          </p:cNvPicPr>
          <p:nvPr/>
        </p:nvPicPr>
        <p:blipFill>
          <a:blip r:embed="rId4">
            <a:extLst/>
          </a:blip>
          <a:stretch>
            <a:fillRect/>
          </a:stretch>
        </p:blipFill>
        <p:spPr>
          <a:xfrm>
            <a:off x="6843356" y="9361465"/>
            <a:ext cx="2309087" cy="3586450"/>
          </a:xfrm>
          <a:prstGeom prst="rect">
            <a:avLst/>
          </a:prstGeom>
          <a:ln w="12700">
            <a:miter lim="400000"/>
          </a:ln>
        </p:spPr>
      </p:pic>
      <p:sp>
        <p:nvSpPr>
          <p:cNvPr id="250" name="TextBox 6"/>
          <p:cNvSpPr txBox="1"/>
          <p:nvPr/>
        </p:nvSpPr>
        <p:spPr>
          <a:xfrm>
            <a:off x="18073799" y="13034632"/>
            <a:ext cx="3530360" cy="705759"/>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Kelly Zhang</a:t>
            </a:r>
          </a:p>
        </p:txBody>
      </p:sp>
      <p:sp>
        <p:nvSpPr>
          <p:cNvPr id="251" name="TextBox 8"/>
          <p:cNvSpPr txBox="1"/>
          <p:nvPr/>
        </p:nvSpPr>
        <p:spPr>
          <a:xfrm>
            <a:off x="1150481" y="13006706"/>
            <a:ext cx="2565829" cy="705759"/>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Tiffany Cai</a:t>
            </a:r>
          </a:p>
        </p:txBody>
      </p:sp>
      <p:sp>
        <p:nvSpPr>
          <p:cNvPr id="252" name="TextBox 10"/>
          <p:cNvSpPr txBox="1"/>
          <p:nvPr/>
        </p:nvSpPr>
        <p:spPr>
          <a:xfrm>
            <a:off x="6889808" y="13055792"/>
            <a:ext cx="2957793" cy="705759"/>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Dan Russo</a:t>
            </a:r>
          </a:p>
        </p:txBody>
      </p:sp>
      <p:pic>
        <p:nvPicPr>
          <p:cNvPr id="253" name="3235393.png" descr="3235393.png"/>
          <p:cNvPicPr>
            <a:picLocks noChangeAspect="1"/>
          </p:cNvPicPr>
          <p:nvPr/>
        </p:nvPicPr>
        <p:blipFill>
          <a:blip r:embed="rId5">
            <a:extLst/>
          </a:blip>
          <a:srcRect l="18627" t="0" r="13562" b="0"/>
          <a:stretch>
            <a:fillRect/>
          </a:stretch>
        </p:blipFill>
        <p:spPr>
          <a:xfrm>
            <a:off x="20925787" y="9359951"/>
            <a:ext cx="2437688" cy="3594894"/>
          </a:xfrm>
          <a:prstGeom prst="rect">
            <a:avLst/>
          </a:prstGeom>
          <a:ln w="12700">
            <a:miter lim="400000"/>
          </a:ln>
        </p:spPr>
      </p:pic>
      <p:sp>
        <p:nvSpPr>
          <p:cNvPr id="254" name="TextBox 6"/>
          <p:cNvSpPr txBox="1"/>
          <p:nvPr/>
        </p:nvSpPr>
        <p:spPr>
          <a:xfrm>
            <a:off x="21164176" y="13044715"/>
            <a:ext cx="3530360" cy="705759"/>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Tom Zollo</a:t>
            </a:r>
          </a:p>
        </p:txBody>
      </p:sp>
      <p:pic>
        <p:nvPicPr>
          <p:cNvPr id="255" name="IMG_4554_(1).jpg" descr="IMG_4554_(1).jpg"/>
          <p:cNvPicPr>
            <a:picLocks noChangeAspect="1"/>
          </p:cNvPicPr>
          <p:nvPr/>
        </p:nvPicPr>
        <p:blipFill>
          <a:blip r:embed="rId6">
            <a:extLst/>
          </a:blip>
          <a:srcRect l="22922" t="0" r="22922" b="26430"/>
          <a:stretch>
            <a:fillRect/>
          </a:stretch>
        </p:blipFill>
        <p:spPr>
          <a:xfrm>
            <a:off x="9325233" y="9356863"/>
            <a:ext cx="2610418" cy="3586463"/>
          </a:xfrm>
          <a:prstGeom prst="rect">
            <a:avLst/>
          </a:prstGeom>
          <a:ln w="12700">
            <a:miter lim="400000"/>
          </a:ln>
        </p:spPr>
      </p:pic>
      <p:sp>
        <p:nvSpPr>
          <p:cNvPr id="256" name="TextBox 8"/>
          <p:cNvSpPr txBox="1"/>
          <p:nvPr/>
        </p:nvSpPr>
        <p:spPr>
          <a:xfrm>
            <a:off x="9301274" y="13015059"/>
            <a:ext cx="2737645" cy="705759"/>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Jimmy Wang</a:t>
            </a:r>
          </a:p>
        </p:txBody>
      </p:sp>
      <p:pic>
        <p:nvPicPr>
          <p:cNvPr id="257" name="zemelHead.jpg" descr="zemelHead.jpg"/>
          <p:cNvPicPr>
            <a:picLocks noChangeAspect="1"/>
          </p:cNvPicPr>
          <p:nvPr/>
        </p:nvPicPr>
        <p:blipFill>
          <a:blip r:embed="rId7">
            <a:extLst/>
          </a:blip>
          <a:srcRect l="19771" t="0" r="13429" b="13330"/>
          <a:stretch>
            <a:fillRect/>
          </a:stretch>
        </p:blipFill>
        <p:spPr>
          <a:xfrm>
            <a:off x="15173788" y="9354650"/>
            <a:ext cx="2737544" cy="3551850"/>
          </a:xfrm>
          <a:prstGeom prst="rect">
            <a:avLst/>
          </a:prstGeom>
          <a:ln w="12700">
            <a:miter lim="400000"/>
          </a:ln>
        </p:spPr>
      </p:pic>
      <p:sp>
        <p:nvSpPr>
          <p:cNvPr id="258" name="TextBox 10"/>
          <p:cNvSpPr txBox="1"/>
          <p:nvPr/>
        </p:nvSpPr>
        <p:spPr>
          <a:xfrm>
            <a:off x="15361009" y="13031768"/>
            <a:ext cx="2957793" cy="705760"/>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Rich Zemel</a:t>
            </a:r>
          </a:p>
        </p:txBody>
      </p:sp>
      <p:pic>
        <p:nvPicPr>
          <p:cNvPr id="259" name="daksh-mittal.png" descr="daksh-mittal.png"/>
          <p:cNvPicPr>
            <a:picLocks noChangeAspect="1"/>
          </p:cNvPicPr>
          <p:nvPr/>
        </p:nvPicPr>
        <p:blipFill>
          <a:blip r:embed="rId8">
            <a:extLst/>
          </a:blip>
          <a:srcRect l="11697" t="0" r="15931" b="0"/>
          <a:stretch>
            <a:fillRect/>
          </a:stretch>
        </p:blipFill>
        <p:spPr>
          <a:xfrm>
            <a:off x="3947819" y="9357242"/>
            <a:ext cx="2548079" cy="3594889"/>
          </a:xfrm>
          <a:prstGeom prst="rect">
            <a:avLst/>
          </a:prstGeom>
          <a:ln w="12700">
            <a:miter lim="400000"/>
          </a:ln>
        </p:spPr>
      </p:pic>
      <p:sp>
        <p:nvSpPr>
          <p:cNvPr id="260" name="TextBox 8"/>
          <p:cNvSpPr txBox="1"/>
          <p:nvPr/>
        </p:nvSpPr>
        <p:spPr>
          <a:xfrm>
            <a:off x="3878366" y="13021932"/>
            <a:ext cx="2737645" cy="705759"/>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Daksh Mittal</a:t>
            </a:r>
          </a:p>
        </p:txBody>
      </p:sp>
      <p:pic>
        <p:nvPicPr>
          <p:cNvPr id="261" name="naimeng-ye.jpeg" descr="naimeng-ye.jpeg"/>
          <p:cNvPicPr>
            <a:picLocks noChangeAspect="1"/>
          </p:cNvPicPr>
          <p:nvPr/>
        </p:nvPicPr>
        <p:blipFill>
          <a:blip r:embed="rId9">
            <a:extLst/>
          </a:blip>
          <a:srcRect l="19467" t="0" r="23805" b="21742"/>
          <a:stretch>
            <a:fillRect/>
          </a:stretch>
        </p:blipFill>
        <p:spPr>
          <a:xfrm>
            <a:off x="12095722" y="9350913"/>
            <a:ext cx="2865228" cy="3594864"/>
          </a:xfrm>
          <a:prstGeom prst="rect">
            <a:avLst/>
          </a:prstGeom>
          <a:ln w="12700">
            <a:miter lim="400000"/>
          </a:ln>
        </p:spPr>
      </p:pic>
      <p:sp>
        <p:nvSpPr>
          <p:cNvPr id="262" name="TextBox 8"/>
          <p:cNvSpPr txBox="1"/>
          <p:nvPr/>
        </p:nvSpPr>
        <p:spPr>
          <a:xfrm>
            <a:off x="12324520" y="13055792"/>
            <a:ext cx="2737645" cy="705759"/>
          </a:xfrm>
          <a:prstGeom prst="rect">
            <a:avLst/>
          </a:prstGeom>
          <a:ln w="12700">
            <a:miter lim="400000"/>
          </a:ln>
          <a:extLst>
            <a:ext uri="{C572A759-6A51-4108-AA02-DFA0A04FC94B}">
              <ma14:wrappingTextBoxFlag xmlns:ma14="http://schemas.microsoft.com/office/mac/drawingml/2011/main" val="1"/>
            </a:ext>
          </a:extLst>
        </p:spPr>
        <p:txBody>
          <a:bodyPr lIns="45719" rIns="45719"/>
          <a:lstStyle>
            <a:lvl1pPr defTabSz="914400">
              <a:lnSpc>
                <a:spcPct val="100000"/>
              </a:lnSpc>
              <a:spcBef>
                <a:spcPts val="0"/>
              </a:spcBef>
              <a:defRPr sz="3500"/>
            </a:lvl1pPr>
          </a:lstStyle>
          <a:p>
            <a:pPr/>
            <a:r>
              <a:t>Naimeng Ye</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64" name="Progress in AI"/>
          <p:cNvSpPr txBox="1"/>
          <p:nvPr>
            <p:ph type="title"/>
          </p:nvPr>
        </p:nvSpPr>
        <p:spPr>
          <a:prstGeom prst="rect">
            <a:avLst/>
          </a:prstGeom>
        </p:spPr>
        <p:txBody>
          <a:bodyPr/>
          <a:lstStyle/>
          <a:p>
            <a:pPr/>
            <a:r>
              <a:t>Progress in AI</a:t>
            </a:r>
          </a:p>
        </p:txBody>
      </p:sp>
      <p:pic>
        <p:nvPicPr>
          <p:cNvPr id="265" name="task_duration_for_humans.pdf" descr="task_duration_for_humans.pdf"/>
          <p:cNvPicPr>
            <a:picLocks noChangeAspect="1"/>
          </p:cNvPicPr>
          <p:nvPr/>
        </p:nvPicPr>
        <p:blipFill>
          <a:blip r:embed="rId2">
            <a:extLst/>
          </a:blip>
          <a:srcRect l="2630" t="7819" r="0" b="5692"/>
          <a:stretch>
            <a:fillRect/>
          </a:stretch>
        </p:blipFill>
        <p:spPr>
          <a:xfrm>
            <a:off x="457540" y="2727121"/>
            <a:ext cx="19328215" cy="10729993"/>
          </a:xfrm>
          <a:prstGeom prst="rect">
            <a:avLst/>
          </a:prstGeom>
          <a:ln w="12700">
            <a:miter lim="400000"/>
          </a:ln>
        </p:spPr>
      </p:pic>
      <p:pic>
        <p:nvPicPr>
          <p:cNvPr id="266" name="Screenshot 2025-09-30 at 4.40.03 PM.png" descr="Screenshot 2025-09-30 at 4.40.03 PM.png"/>
          <p:cNvPicPr>
            <a:picLocks noChangeAspect="1"/>
          </p:cNvPicPr>
          <p:nvPr/>
        </p:nvPicPr>
        <p:blipFill>
          <a:blip r:embed="rId3">
            <a:extLst/>
          </a:blip>
          <a:stretch>
            <a:fillRect/>
          </a:stretch>
        </p:blipFill>
        <p:spPr>
          <a:xfrm>
            <a:off x="15252647" y="10570705"/>
            <a:ext cx="2966896" cy="1109919"/>
          </a:xfrm>
          <a:prstGeom prst="rect">
            <a:avLst/>
          </a:prstGeom>
          <a:ln w="12700">
            <a:miter lim="400000"/>
          </a:ln>
        </p:spPr>
      </p:pic>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68" name="task_duration_for_humans.pdf" descr="task_duration_for_humans.pdf"/>
          <p:cNvPicPr>
            <a:picLocks noChangeAspect="1"/>
          </p:cNvPicPr>
          <p:nvPr/>
        </p:nvPicPr>
        <p:blipFill>
          <a:blip r:embed="rId2">
            <a:extLst/>
          </a:blip>
          <a:srcRect l="2630" t="7819" r="0" b="5692"/>
          <a:stretch>
            <a:fillRect/>
          </a:stretch>
        </p:blipFill>
        <p:spPr>
          <a:xfrm>
            <a:off x="457540" y="2727121"/>
            <a:ext cx="19328215" cy="10729993"/>
          </a:xfrm>
          <a:prstGeom prst="rect">
            <a:avLst/>
          </a:prstGeom>
          <a:ln w="12700">
            <a:miter lim="400000"/>
          </a:ln>
        </p:spPr>
      </p:pic>
      <p:sp>
        <p:nvSpPr>
          <p:cNvPr id="269" name="Line"/>
          <p:cNvSpPr/>
          <p:nvPr/>
        </p:nvSpPr>
        <p:spPr>
          <a:xfrm>
            <a:off x="19067651" y="11917198"/>
            <a:ext cx="4829868" cy="1"/>
          </a:xfrm>
          <a:prstGeom prst="line">
            <a:avLst/>
          </a:prstGeom>
          <a:ln w="25400">
            <a:solidFill>
              <a:srgbClr val="757575"/>
            </a:solidFill>
            <a:miter lim="400000"/>
          </a:ln>
        </p:spPr>
        <p:txBody>
          <a:bodyPr lIns="50800" tIns="50800" rIns="50800" bIns="50800" anchor="ctr"/>
          <a:lstStyle/>
          <a:p>
            <a:pPr/>
          </a:p>
        </p:txBody>
      </p:sp>
      <p:sp>
        <p:nvSpPr>
          <p:cNvPr id="270" name="Future ?"/>
          <p:cNvSpPr txBox="1"/>
          <p:nvPr/>
        </p:nvSpPr>
        <p:spPr>
          <a:xfrm>
            <a:off x="19978656" y="11935921"/>
            <a:ext cx="1753172" cy="60985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500"/>
            </a:lvl1pPr>
          </a:lstStyle>
          <a:p>
            <a:pPr/>
            <a:r>
              <a:t>Future ?</a:t>
            </a:r>
          </a:p>
        </p:txBody>
      </p:sp>
      <p:sp>
        <p:nvSpPr>
          <p:cNvPr id="271" name="Line"/>
          <p:cNvSpPr/>
          <p:nvPr/>
        </p:nvSpPr>
        <p:spPr>
          <a:xfrm flipV="1">
            <a:off x="17926296" y="1125886"/>
            <a:ext cx="5807093" cy="3317178"/>
          </a:xfrm>
          <a:prstGeom prst="line">
            <a:avLst/>
          </a:prstGeom>
          <a:ln w="88900">
            <a:solidFill>
              <a:srgbClr val="ED220D"/>
            </a:solidFill>
            <a:custDash>
              <a:ds d="200000" sp="200000"/>
            </a:custDash>
            <a:miter lim="400000"/>
          </a:ln>
        </p:spPr>
        <p:txBody>
          <a:bodyPr lIns="50800" tIns="50800" rIns="50800" bIns="50800" anchor="ctr"/>
          <a:lstStyle/>
          <a:p>
            <a:pPr/>
          </a:p>
        </p:txBody>
      </p:sp>
      <p:pic>
        <p:nvPicPr>
          <p:cNvPr id="272" name="dario-amodei-900x900-2.jpeg" descr="dario-amodei-900x900-2.jpeg"/>
          <p:cNvPicPr>
            <a:picLocks noChangeAspect="1"/>
          </p:cNvPicPr>
          <p:nvPr/>
        </p:nvPicPr>
        <p:blipFill>
          <a:blip r:embed="rId3">
            <a:extLst/>
          </a:blip>
          <a:srcRect l="11514" t="0" r="11514" b="0"/>
          <a:stretch>
            <a:fillRect/>
          </a:stretch>
        </p:blipFill>
        <p:spPr>
          <a:xfrm>
            <a:off x="20188053" y="3716932"/>
            <a:ext cx="2880318" cy="3742109"/>
          </a:xfrm>
          <a:prstGeom prst="rect">
            <a:avLst/>
          </a:prstGeom>
          <a:ln w="12700">
            <a:miter lim="400000"/>
          </a:ln>
        </p:spPr>
      </p:pic>
      <p:sp>
        <p:nvSpPr>
          <p:cNvPr id="273" name="In 1-5 years, AI could wipe out half of all entry-level  white-collar jobs"/>
          <p:cNvSpPr/>
          <p:nvPr/>
        </p:nvSpPr>
        <p:spPr>
          <a:xfrm>
            <a:off x="18007226" y="7392724"/>
            <a:ext cx="5971591" cy="3076583"/>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865" y="3991"/>
                </a:moveTo>
                <a:lnTo>
                  <a:pt x="21087" y="3991"/>
                </a:lnTo>
                <a:cubicBezTo>
                  <a:pt x="21370" y="3991"/>
                  <a:pt x="21600" y="4436"/>
                  <a:pt x="21600" y="4986"/>
                </a:cubicBezTo>
                <a:lnTo>
                  <a:pt x="21600" y="20605"/>
                </a:lnTo>
                <a:cubicBezTo>
                  <a:pt x="21600" y="21154"/>
                  <a:pt x="21370" y="21600"/>
                  <a:pt x="21087" y="21600"/>
                </a:cubicBezTo>
                <a:lnTo>
                  <a:pt x="513" y="21600"/>
                </a:lnTo>
                <a:cubicBezTo>
                  <a:pt x="247" y="21600"/>
                  <a:pt x="29" y="21208"/>
                  <a:pt x="3" y="20707"/>
                </a:cubicBezTo>
                <a:lnTo>
                  <a:pt x="0" y="20605"/>
                </a:lnTo>
                <a:lnTo>
                  <a:pt x="0" y="4986"/>
                </a:lnTo>
                <a:cubicBezTo>
                  <a:pt x="0" y="4436"/>
                  <a:pt x="230" y="3991"/>
                  <a:pt x="513" y="3991"/>
                </a:cubicBezTo>
                <a:lnTo>
                  <a:pt x="9815" y="3991"/>
                </a:lnTo>
                <a:lnTo>
                  <a:pt x="10840" y="0"/>
                </a:lnTo>
                <a:close/>
              </a:path>
            </a:pathLst>
          </a:cu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p>
            <a:pPr algn="ctr" defTabSz="825500">
              <a:lnSpc>
                <a:spcPct val="100000"/>
              </a:lnSpc>
              <a:spcBef>
                <a:spcPts val="0"/>
              </a:spcBef>
              <a:defRPr sz="3500">
                <a:solidFill>
                  <a:srgbClr val="FFFFFF"/>
                </a:solidFill>
                <a:latin typeface="Helvetica Neue Medium"/>
                <a:ea typeface="Helvetica Neue Medium"/>
                <a:cs typeface="Helvetica Neue Medium"/>
                <a:sym typeface="Helvetica Neue Medium"/>
              </a:defRPr>
            </a:pPr>
            <a:r>
              <a:t>In 1-5 years, AI could wipe out half of all entry-level </a:t>
            </a:r>
            <a:br/>
            <a:r>
              <a:t>white-collar jobs</a:t>
            </a:r>
          </a:p>
        </p:txBody>
      </p:sp>
      <p:sp>
        <p:nvSpPr>
          <p:cNvPr id="274" name="Progress in AI"/>
          <p:cNvSpPr txBox="1"/>
          <p:nvPr>
            <p:ph type="title"/>
          </p:nvPr>
        </p:nvSpPr>
        <p:spPr>
          <a:prstGeom prst="rect">
            <a:avLst/>
          </a:prstGeom>
        </p:spPr>
        <p:txBody>
          <a:bodyPr/>
          <a:lstStyle/>
          <a:p>
            <a:pPr/>
            <a:r>
              <a:t>Progress in AI</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76" name="Learning from experience"/>
          <p:cNvSpPr txBox="1"/>
          <p:nvPr>
            <p:ph type="title"/>
          </p:nvPr>
        </p:nvSpPr>
        <p:spPr>
          <a:prstGeom prst="rect">
            <a:avLst/>
          </a:prstGeom>
        </p:spPr>
        <p:txBody>
          <a:bodyPr/>
          <a:lstStyle/>
          <a:p>
            <a:pPr/>
            <a:r>
              <a:t>Learning from experience</a:t>
            </a:r>
          </a:p>
        </p:txBody>
      </p:sp>
      <p:sp>
        <p:nvSpPr>
          <p:cNvPr id="277" name="Progress driven by scaling knowledge distillation…"/>
          <p:cNvSpPr txBox="1"/>
          <p:nvPr>
            <p:ph type="body" sz="half" idx="1"/>
          </p:nvPr>
        </p:nvSpPr>
        <p:spPr>
          <a:xfrm>
            <a:off x="1206500" y="3199357"/>
            <a:ext cx="21971000" cy="5869724"/>
          </a:xfrm>
          <a:prstGeom prst="rect">
            <a:avLst/>
          </a:prstGeom>
        </p:spPr>
        <p:txBody>
          <a:bodyPr/>
          <a:lstStyle/>
          <a:p>
            <a:pPr/>
            <a:r>
              <a:t>Progress driven by scaling knowledge distillation</a:t>
            </a:r>
          </a:p>
          <a:p>
            <a:pPr/>
            <a:r>
              <a:t>But long-horizon tasks are underspecified</a:t>
            </a:r>
          </a:p>
          <a:p>
            <a:pPr/>
            <a:r>
              <a:t>AI must reflect on what it doesn’t know and act to resolve future uncertainty</a:t>
            </a:r>
          </a:p>
        </p:txBody>
      </p:sp>
      <p:sp>
        <p:nvSpPr>
          <p:cNvPr id="278" name="Know virtually nothing, yet they become competent professionals after working in the real world for 5 years"/>
          <p:cNvSpPr txBox="1"/>
          <p:nvPr/>
        </p:nvSpPr>
        <p:spPr>
          <a:xfrm>
            <a:off x="12744037" y="9801124"/>
            <a:ext cx="10867996" cy="252262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914400">
              <a:lnSpc>
                <a:spcPct val="110000"/>
              </a:lnSpc>
              <a:spcBef>
                <a:spcPts val="3500"/>
              </a:spcBef>
              <a:defRPr>
                <a:latin typeface="Helvetica Neue Light"/>
                <a:ea typeface="Helvetica Neue Light"/>
                <a:cs typeface="Helvetica Neue Light"/>
                <a:sym typeface="Helvetica Neue Light"/>
              </a:defRPr>
            </a:lvl1pPr>
          </a:lstStyle>
          <a:p>
            <a:pPr/>
            <a:r>
              <a:t>Know virtually nothing, yet they become competent professionals after working in the real world for 5 years</a:t>
            </a:r>
          </a:p>
        </p:txBody>
      </p:sp>
      <p:sp>
        <p:nvSpPr>
          <p:cNvPr id="279" name="ChatGPT"/>
          <p:cNvSpPr txBox="1"/>
          <p:nvPr/>
        </p:nvSpPr>
        <p:spPr>
          <a:xfrm>
            <a:off x="5418668" y="8108430"/>
            <a:ext cx="3597494"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ChatGPT</a:t>
            </a:r>
          </a:p>
        </p:txBody>
      </p:sp>
      <p:sp>
        <p:nvSpPr>
          <p:cNvPr id="280" name="MBAs"/>
          <p:cNvSpPr txBox="1"/>
          <p:nvPr/>
        </p:nvSpPr>
        <p:spPr>
          <a:xfrm>
            <a:off x="18225233" y="8108430"/>
            <a:ext cx="5157957"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MBAs</a:t>
            </a:r>
          </a:p>
        </p:txBody>
      </p:sp>
      <p:pic>
        <p:nvPicPr>
          <p:cNvPr id="281" name="chatgpt-7977357_1280.png" descr="chatgpt-7977357_1280.png"/>
          <p:cNvPicPr>
            <a:picLocks noChangeAspect="1"/>
          </p:cNvPicPr>
          <p:nvPr/>
        </p:nvPicPr>
        <p:blipFill>
          <a:blip r:embed="rId2">
            <a:extLst/>
          </a:blip>
          <a:stretch>
            <a:fillRect/>
          </a:stretch>
        </p:blipFill>
        <p:spPr>
          <a:xfrm>
            <a:off x="3297652" y="7692290"/>
            <a:ext cx="1765679" cy="1767060"/>
          </a:xfrm>
          <a:prstGeom prst="rect">
            <a:avLst/>
          </a:prstGeom>
          <a:ln w="12700">
            <a:miter lim="400000"/>
          </a:ln>
        </p:spPr>
      </p:pic>
      <p:pic>
        <p:nvPicPr>
          <p:cNvPr id="282" name="cbs_stacked-logo-fullcolor-rgb-1200px_144ppi_1.png" descr="cbs_stacked-logo-fullcolor-rgb-1200px_144ppi_1.png"/>
          <p:cNvPicPr>
            <a:picLocks noChangeAspect="1"/>
          </p:cNvPicPr>
          <p:nvPr/>
        </p:nvPicPr>
        <p:blipFill>
          <a:blip r:embed="rId3">
            <a:extLst/>
          </a:blip>
          <a:stretch>
            <a:fillRect/>
          </a:stretch>
        </p:blipFill>
        <p:spPr>
          <a:xfrm>
            <a:off x="14760539" y="7959750"/>
            <a:ext cx="2865439" cy="1232140"/>
          </a:xfrm>
          <a:prstGeom prst="rect">
            <a:avLst/>
          </a:prstGeom>
          <a:ln w="12700">
            <a:miter lim="400000"/>
          </a:ln>
        </p:spPr>
      </p:pic>
      <p:sp>
        <p:nvSpPr>
          <p:cNvPr id="283" name="Repository of humanity’s discoveries, but doesn’t get better by themselves"/>
          <p:cNvSpPr txBox="1"/>
          <p:nvPr/>
        </p:nvSpPr>
        <p:spPr>
          <a:xfrm>
            <a:off x="1152967" y="9738401"/>
            <a:ext cx="10389616" cy="264807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914400">
              <a:lnSpc>
                <a:spcPct val="110000"/>
              </a:lnSpc>
              <a:spcBef>
                <a:spcPts val="3500"/>
              </a:spcBef>
              <a:defRPr>
                <a:latin typeface="Helvetica Neue Light"/>
                <a:ea typeface="Helvetica Neue Light"/>
                <a:cs typeface="Helvetica Neue Light"/>
                <a:sym typeface="Helvetica Neue Light"/>
              </a:defRPr>
            </a:lvl1pPr>
          </a:lstStyle>
          <a:p>
            <a:pPr/>
            <a:r>
              <a:t>Repository of humanity’s discoveries, but doesn’t get better by themselves</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5" name="tabpfn_prediction.gif" descr="tabpfn_prediction.gif"/>
          <p:cNvPicPr>
            <a:picLocks noChangeAspect="0"/>
          </p:cNvPicPr>
          <p:nvPr/>
        </p:nvPicPr>
        <p:blipFill>
          <a:blip r:embed="rId2">
            <a:extLst/>
          </a:blip>
          <a:stretch>
            <a:fillRect/>
          </a:stretch>
        </p:blipFill>
        <p:spPr>
          <a:xfrm>
            <a:off x="10101804" y="6429570"/>
            <a:ext cx="12815343" cy="6185762"/>
          </a:xfrm>
          <a:prstGeom prst="rect">
            <a:avLst/>
          </a:prstGeom>
          <a:ln w="12700">
            <a:miter lim="400000"/>
          </a:ln>
        </p:spPr>
      </p:pic>
      <p:sp>
        <p:nvSpPr>
          <p:cNvPr id="286" name="Progress in AI"/>
          <p:cNvSpPr txBox="1"/>
          <p:nvPr>
            <p:ph type="title"/>
          </p:nvPr>
        </p:nvSpPr>
        <p:spPr>
          <a:prstGeom prst="rect">
            <a:avLst/>
          </a:prstGeom>
        </p:spPr>
        <p:txBody>
          <a:bodyPr/>
          <a:lstStyle/>
          <a:p>
            <a:pPr/>
            <a:r>
              <a:t>Progress in AI</a:t>
            </a:r>
          </a:p>
        </p:txBody>
      </p:sp>
      <p:sp>
        <p:nvSpPr>
          <p:cNvPr id="287" name="30% of patients develop atrial fibrillation after open heart surgery…"/>
          <p:cNvSpPr txBox="1"/>
          <p:nvPr>
            <p:ph type="body" sz="quarter" idx="1"/>
          </p:nvPr>
        </p:nvSpPr>
        <p:spPr>
          <a:xfrm>
            <a:off x="1206500" y="3199357"/>
            <a:ext cx="21971000" cy="2530820"/>
          </a:xfrm>
          <a:prstGeom prst="rect">
            <a:avLst/>
          </a:prstGeom>
        </p:spPr>
        <p:txBody>
          <a:bodyPr/>
          <a:lstStyle/>
          <a:p>
            <a:pPr/>
            <a:r>
              <a:t>30% of patients develop atrial fibrillation after open heart surgery</a:t>
            </a:r>
          </a:p>
          <a:p>
            <a:pPr/>
            <a:r>
              <a:t>Risk score can allow surgeons to intervene, e.g., clip atrial appendage</a:t>
            </a:r>
          </a:p>
        </p:txBody>
      </p:sp>
      <p:sp>
        <p:nvSpPr>
          <p:cNvPr id="288" name="Hollman et al. ‘25"/>
          <p:cNvSpPr txBox="1"/>
          <p:nvPr/>
        </p:nvSpPr>
        <p:spPr>
          <a:xfrm>
            <a:off x="19530362" y="11380446"/>
            <a:ext cx="4162701" cy="52308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800">
                <a:latin typeface="Helvetica Neue Light"/>
                <a:ea typeface="Helvetica Neue Light"/>
                <a:cs typeface="Helvetica Neue Light"/>
                <a:sym typeface="Helvetica Neue Light"/>
              </a:defRPr>
            </a:lvl1pPr>
          </a:lstStyle>
          <a:p>
            <a:pPr/>
            <a:r>
              <a:t>Hollman et al. ‘25</a:t>
            </a:r>
          </a:p>
        </p:txBody>
      </p:sp>
      <p:sp>
        <p:nvSpPr>
          <p:cNvPr id="289" name="Approach 1: Standard ML  Work hard to train a fancy model &amp; carefully tune it"/>
          <p:cNvSpPr txBox="1"/>
          <p:nvPr/>
        </p:nvSpPr>
        <p:spPr>
          <a:xfrm>
            <a:off x="2658063" y="6619161"/>
            <a:ext cx="6021017" cy="2161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rgbClr val="5E5E5E"/>
                </a:solidFill>
                <a:latin typeface="Helvetica Neue Light"/>
                <a:ea typeface="Helvetica Neue Light"/>
                <a:cs typeface="Helvetica Neue Light"/>
                <a:sym typeface="Helvetica Neue Light"/>
              </a:defRPr>
            </a:pPr>
            <a:r>
              <a:rPr>
                <a:latin typeface="Helvetica Neue Medium"/>
                <a:ea typeface="Helvetica Neue Medium"/>
                <a:cs typeface="Helvetica Neue Medium"/>
                <a:sym typeface="Helvetica Neue Medium"/>
              </a:rPr>
              <a:t>Approach 1: Standard ML</a:t>
            </a:r>
            <a:br/>
            <a:br/>
            <a:r>
              <a:t>Work hard to train a fancy model &amp; carefully tune it</a:t>
            </a:r>
          </a:p>
        </p:txBody>
      </p:sp>
      <p:sp>
        <p:nvSpPr>
          <p:cNvPr id="290" name="Approach 2: Lazy prompting  Prompt a pre-trained transformer with your data and x, ask it to predict y"/>
          <p:cNvSpPr txBox="1"/>
          <p:nvPr/>
        </p:nvSpPr>
        <p:spPr>
          <a:xfrm>
            <a:off x="2692266" y="9669668"/>
            <a:ext cx="8318076" cy="21615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chemeClr val="accent2">
                    <a:hueOff val="192982"/>
                    <a:satOff val="17755"/>
                    <a:lumOff val="-28483"/>
                  </a:schemeClr>
                </a:solidFill>
                <a:latin typeface="Helvetica Neue Light"/>
                <a:ea typeface="Helvetica Neue Light"/>
                <a:cs typeface="Helvetica Neue Light"/>
                <a:sym typeface="Helvetica Neue Light"/>
              </a:defRPr>
            </a:pPr>
            <a:r>
              <a:rPr>
                <a:latin typeface="Helvetica Neue Medium"/>
                <a:ea typeface="Helvetica Neue Medium"/>
                <a:cs typeface="Helvetica Neue Medium"/>
                <a:sym typeface="Helvetica Neue Medium"/>
              </a:rPr>
              <a:t>Approach 2: Lazy prompting</a:t>
            </a:r>
            <a:br/>
            <a:br/>
            <a:r>
              <a:t>Prompt a pre-trained transformer with your data and x, ask it to predict y</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2" name="Progress in AI"/>
          <p:cNvSpPr txBox="1"/>
          <p:nvPr>
            <p:ph type="title"/>
          </p:nvPr>
        </p:nvSpPr>
        <p:spPr>
          <a:prstGeom prst="rect">
            <a:avLst/>
          </a:prstGeom>
        </p:spPr>
        <p:txBody>
          <a:bodyPr/>
          <a:lstStyle/>
          <a:p>
            <a:pPr/>
            <a:r>
              <a:t>Progress in AI</a:t>
            </a:r>
          </a:p>
        </p:txBody>
      </p:sp>
      <p:sp>
        <p:nvSpPr>
          <p:cNvPr id="293" name="30% of patients develop atrial fibrillation after open heart surgery…"/>
          <p:cNvSpPr txBox="1"/>
          <p:nvPr>
            <p:ph type="body" sz="quarter" idx="1"/>
          </p:nvPr>
        </p:nvSpPr>
        <p:spPr>
          <a:xfrm>
            <a:off x="1206500" y="3199357"/>
            <a:ext cx="21971000" cy="2530820"/>
          </a:xfrm>
          <a:prstGeom prst="rect">
            <a:avLst/>
          </a:prstGeom>
        </p:spPr>
        <p:txBody>
          <a:bodyPr/>
          <a:lstStyle/>
          <a:p>
            <a:pPr/>
            <a:r>
              <a:t>30% of patients develop atrial fibrillation after open heart surgery</a:t>
            </a:r>
          </a:p>
          <a:p>
            <a:pPr/>
            <a:r>
              <a:t>Risk score can allow surgeons to intervene, e.g., clip atrial appendage</a:t>
            </a:r>
          </a:p>
        </p:txBody>
      </p:sp>
      <p:sp>
        <p:nvSpPr>
          <p:cNvPr id="294" name="Approach 1: Standard ML  Work hard to train a fancy model &amp; carefully tune it"/>
          <p:cNvSpPr txBox="1"/>
          <p:nvPr/>
        </p:nvSpPr>
        <p:spPr>
          <a:xfrm>
            <a:off x="1879851" y="6416870"/>
            <a:ext cx="6021016" cy="2161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rgbClr val="5E5E5E"/>
                </a:solidFill>
                <a:latin typeface="Helvetica Neue Light"/>
                <a:ea typeface="Helvetica Neue Light"/>
                <a:cs typeface="Helvetica Neue Light"/>
                <a:sym typeface="Helvetica Neue Light"/>
              </a:defRPr>
            </a:pPr>
            <a:r>
              <a:rPr>
                <a:latin typeface="Helvetica Neue Medium"/>
                <a:ea typeface="Helvetica Neue Medium"/>
                <a:cs typeface="Helvetica Neue Medium"/>
                <a:sym typeface="Helvetica Neue Medium"/>
              </a:rPr>
              <a:t>Approach 1: Standard ML</a:t>
            </a:r>
            <a:br/>
            <a:br/>
            <a:r>
              <a:t>Work hard to train a fancy model &amp; carefully tune it</a:t>
            </a:r>
          </a:p>
        </p:txBody>
      </p:sp>
      <p:sp>
        <p:nvSpPr>
          <p:cNvPr id="295" name="Approach 2: Lazy prompting  Prompt a pre-trained transformer with your data and x, ask it to predict y"/>
          <p:cNvSpPr txBox="1"/>
          <p:nvPr/>
        </p:nvSpPr>
        <p:spPr>
          <a:xfrm>
            <a:off x="1914054" y="9467377"/>
            <a:ext cx="8318075" cy="2161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chemeClr val="accent2">
                    <a:hueOff val="192982"/>
                    <a:satOff val="17755"/>
                    <a:lumOff val="-28483"/>
                  </a:schemeClr>
                </a:solidFill>
                <a:latin typeface="Helvetica Neue Light"/>
                <a:ea typeface="Helvetica Neue Light"/>
                <a:cs typeface="Helvetica Neue Light"/>
                <a:sym typeface="Helvetica Neue Light"/>
              </a:defRPr>
            </a:pPr>
            <a:r>
              <a:rPr>
                <a:latin typeface="Helvetica Neue Medium"/>
                <a:ea typeface="Helvetica Neue Medium"/>
                <a:cs typeface="Helvetica Neue Medium"/>
                <a:sym typeface="Helvetica Neue Medium"/>
              </a:rPr>
              <a:t>Approach 2: Lazy prompting</a:t>
            </a:r>
            <a:br/>
            <a:br/>
            <a:r>
              <a:t>Prompt a pre-trained transformer with your data and x, ask it to predict y</a:t>
            </a:r>
          </a:p>
        </p:txBody>
      </p:sp>
      <p:pic>
        <p:nvPicPr>
          <p:cNvPr id="296" name="afib-auroc-chart.png" descr="afib-auroc-chart.png"/>
          <p:cNvPicPr>
            <a:picLocks noChangeAspect="1"/>
          </p:cNvPicPr>
          <p:nvPr/>
        </p:nvPicPr>
        <p:blipFill>
          <a:blip r:embed="rId2">
            <a:extLst/>
          </a:blip>
          <a:srcRect l="0" t="10900" r="0" b="0"/>
          <a:stretch>
            <a:fillRect/>
          </a:stretch>
        </p:blipFill>
        <p:spPr>
          <a:xfrm>
            <a:off x="9897513" y="5772329"/>
            <a:ext cx="12580226" cy="7153493"/>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8" name="Progress in AI"/>
          <p:cNvSpPr txBox="1"/>
          <p:nvPr>
            <p:ph type="title"/>
          </p:nvPr>
        </p:nvSpPr>
        <p:spPr>
          <a:prstGeom prst="rect">
            <a:avLst/>
          </a:prstGeom>
        </p:spPr>
        <p:txBody>
          <a:bodyPr/>
          <a:lstStyle/>
          <a:p>
            <a:pPr/>
            <a:r>
              <a:t>Progress in AI</a:t>
            </a:r>
          </a:p>
        </p:txBody>
      </p:sp>
      <p:sp>
        <p:nvSpPr>
          <p:cNvPr id="299" name="30% of patients develop atrial fibrillation after open heart surgery…"/>
          <p:cNvSpPr txBox="1"/>
          <p:nvPr>
            <p:ph type="body" sz="quarter" idx="1"/>
          </p:nvPr>
        </p:nvSpPr>
        <p:spPr>
          <a:xfrm>
            <a:off x="1206500" y="3199357"/>
            <a:ext cx="21971000" cy="2530820"/>
          </a:xfrm>
          <a:prstGeom prst="rect">
            <a:avLst/>
          </a:prstGeom>
        </p:spPr>
        <p:txBody>
          <a:bodyPr/>
          <a:lstStyle/>
          <a:p>
            <a:pPr/>
            <a:r>
              <a:t>30% of patients develop atrial fibrillation after open heart surgery</a:t>
            </a:r>
          </a:p>
          <a:p>
            <a:pPr/>
            <a:r>
              <a:t>Risk score can allow surgeons to intervene, e.g., clip atrial appendage</a:t>
            </a:r>
          </a:p>
        </p:txBody>
      </p:sp>
      <p:sp>
        <p:nvSpPr>
          <p:cNvPr id="300" name="Approach 1: Standard ML  Work hard to train a fancy model &amp; carefully tune it"/>
          <p:cNvSpPr txBox="1"/>
          <p:nvPr/>
        </p:nvSpPr>
        <p:spPr>
          <a:xfrm>
            <a:off x="1879851" y="6416870"/>
            <a:ext cx="6021016" cy="2161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rgbClr val="5E5E5E"/>
                </a:solidFill>
                <a:latin typeface="Helvetica Neue Light"/>
                <a:ea typeface="Helvetica Neue Light"/>
                <a:cs typeface="Helvetica Neue Light"/>
                <a:sym typeface="Helvetica Neue Light"/>
              </a:defRPr>
            </a:pPr>
            <a:r>
              <a:rPr>
                <a:latin typeface="Helvetica Neue Medium"/>
                <a:ea typeface="Helvetica Neue Medium"/>
                <a:cs typeface="Helvetica Neue Medium"/>
                <a:sym typeface="Helvetica Neue Medium"/>
              </a:rPr>
              <a:t>Approach 1: Standard ML</a:t>
            </a:r>
            <a:br/>
            <a:br/>
            <a:r>
              <a:t>Work hard to train a fancy model &amp; carefully tune it</a:t>
            </a:r>
          </a:p>
        </p:txBody>
      </p:sp>
      <p:sp>
        <p:nvSpPr>
          <p:cNvPr id="301" name="Approach 2: Lazy prompting  Prompt a pre-trained transformer with your data and x, ask it to predict y"/>
          <p:cNvSpPr txBox="1"/>
          <p:nvPr/>
        </p:nvSpPr>
        <p:spPr>
          <a:xfrm>
            <a:off x="1914054" y="9467377"/>
            <a:ext cx="8318075" cy="216152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3600">
                <a:solidFill>
                  <a:schemeClr val="accent2">
                    <a:hueOff val="192982"/>
                    <a:satOff val="17755"/>
                    <a:lumOff val="-28483"/>
                  </a:schemeClr>
                </a:solidFill>
                <a:latin typeface="Helvetica Neue Light"/>
                <a:ea typeface="Helvetica Neue Light"/>
                <a:cs typeface="Helvetica Neue Light"/>
                <a:sym typeface="Helvetica Neue Light"/>
              </a:defRPr>
            </a:pPr>
            <a:r>
              <a:rPr>
                <a:latin typeface="Helvetica Neue Medium"/>
                <a:ea typeface="Helvetica Neue Medium"/>
                <a:cs typeface="Helvetica Neue Medium"/>
                <a:sym typeface="Helvetica Neue Medium"/>
              </a:rPr>
              <a:t>Approach 2: Lazy prompting</a:t>
            </a:r>
            <a:br/>
            <a:br/>
            <a:r>
              <a:t>Prompt a pre-trained transformer with your data and x, ask it to predict y</a:t>
            </a:r>
          </a:p>
        </p:txBody>
      </p:sp>
      <p:pic>
        <p:nvPicPr>
          <p:cNvPr id="302" name="afib-auroc-chart.png" descr="afib-auroc-chart.png"/>
          <p:cNvPicPr>
            <a:picLocks noChangeAspect="1"/>
          </p:cNvPicPr>
          <p:nvPr/>
        </p:nvPicPr>
        <p:blipFill>
          <a:blip r:embed="rId2">
            <a:extLst/>
          </a:blip>
          <a:srcRect l="0" t="10900" r="0" b="0"/>
          <a:stretch>
            <a:fillRect/>
          </a:stretch>
        </p:blipFill>
        <p:spPr>
          <a:xfrm>
            <a:off x="9897513" y="5772329"/>
            <a:ext cx="12580226" cy="7153493"/>
          </a:xfrm>
          <a:prstGeom prst="rect">
            <a:avLst/>
          </a:prstGeom>
          <a:ln w="12700">
            <a:miter lim="400000"/>
          </a:ln>
        </p:spPr>
      </p:pic>
      <p:sp>
        <p:nvSpPr>
          <p:cNvPr id="303" name="Rectangle"/>
          <p:cNvSpPr/>
          <p:nvPr/>
        </p:nvSpPr>
        <p:spPr>
          <a:xfrm>
            <a:off x="-184456" y="-221148"/>
            <a:ext cx="24752913" cy="14158296"/>
          </a:xfrm>
          <a:prstGeom prst="rect">
            <a:avLst/>
          </a:prstGeom>
          <a:solidFill>
            <a:srgbClr val="000000">
              <a:alpha val="76377"/>
            </a:srgbClr>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04" name="Premise of this talk: AI can i) seamlessly integrate data modalities                                                    ii) transport well under distribution shift"/>
          <p:cNvSpPr/>
          <p:nvPr/>
        </p:nvSpPr>
        <p:spPr>
          <a:xfrm>
            <a:off x="1713255" y="5093119"/>
            <a:ext cx="21448993" cy="3529762"/>
          </a:xfrm>
          <a:prstGeom prst="roundRect">
            <a:avLst>
              <a:gd name="adj" fmla="val 20344"/>
            </a:avLst>
          </a:prstGeom>
          <a:solidFill>
            <a:srgbClr val="FFFFFF"/>
          </a:solidFill>
          <a:ln w="177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lvl="1"/>
            <a:r>
              <a:rPr b="1"/>
              <a:t>    Premise of this talk</a:t>
            </a:r>
            <a:r>
              <a:t>: AI can i) seamlessly integrate data modalities </a:t>
            </a:r>
            <a:br/>
            <a:r>
              <a:t>                                                  ii) transport well under distribution shift</a:t>
            </a: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6" name="Knowing what you don’t know"/>
          <p:cNvSpPr txBox="1"/>
          <p:nvPr>
            <p:ph type="title"/>
          </p:nvPr>
        </p:nvSpPr>
        <p:spPr>
          <a:prstGeom prst="rect">
            <a:avLst/>
          </a:prstGeom>
        </p:spPr>
        <p:txBody>
          <a:bodyPr/>
          <a:lstStyle/>
          <a:p>
            <a:pPr/>
            <a:r>
              <a:t>Knowing what you don’t know</a:t>
            </a:r>
          </a:p>
        </p:txBody>
      </p:sp>
      <p:sp>
        <p:nvSpPr>
          <p:cNvPr id="307" name="Several lines of work tackle uncertainty quantification…"/>
          <p:cNvSpPr txBox="1"/>
          <p:nvPr>
            <p:ph type="body" idx="1"/>
          </p:nvPr>
        </p:nvSpPr>
        <p:spPr>
          <a:xfrm>
            <a:off x="1206500" y="3199357"/>
            <a:ext cx="21971000" cy="10259486"/>
          </a:xfrm>
          <a:prstGeom prst="rect">
            <a:avLst/>
          </a:prstGeom>
        </p:spPr>
        <p:txBody>
          <a:bodyPr/>
          <a:lstStyle/>
          <a:p>
            <a:pPr/>
            <a:r>
              <a:t>Several lines of work tackle uncertainty quantification</a:t>
            </a:r>
          </a:p>
          <a:p>
            <a:pPr lvl="1">
              <a:buChar char="-"/>
              <a:defRPr sz="4200"/>
            </a:pPr>
            <a:r>
              <a:t>Bayesian neural networks, GPs, ensembles, epistemic neural nets, conformal prediction, multi-calibration…many other interesting ideas</a:t>
            </a:r>
          </a:p>
          <a:p>
            <a:pPr/>
            <a:r>
              <a:t>But these ideas have not “scaled” to the level of LLMs </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Knowing what you don’t know"/>
          <p:cNvSpPr txBox="1"/>
          <p:nvPr>
            <p:ph type="title"/>
          </p:nvPr>
        </p:nvSpPr>
        <p:spPr>
          <a:prstGeom prst="rect">
            <a:avLst/>
          </a:prstGeom>
        </p:spPr>
        <p:txBody>
          <a:bodyPr/>
          <a:lstStyle/>
          <a:p>
            <a:pPr/>
            <a:r>
              <a:t>Knowing what you don’t know</a:t>
            </a:r>
          </a:p>
        </p:txBody>
      </p:sp>
      <p:sp>
        <p:nvSpPr>
          <p:cNvPr id="310" name="Several lines of work tackle uncertainty quantification…"/>
          <p:cNvSpPr txBox="1"/>
          <p:nvPr>
            <p:ph type="body" idx="1"/>
          </p:nvPr>
        </p:nvSpPr>
        <p:spPr>
          <a:xfrm>
            <a:off x="1206500" y="3199357"/>
            <a:ext cx="21971000" cy="10259486"/>
          </a:xfrm>
          <a:prstGeom prst="rect">
            <a:avLst/>
          </a:prstGeom>
        </p:spPr>
        <p:txBody>
          <a:bodyPr/>
          <a:lstStyle/>
          <a:p>
            <a:pPr/>
            <a:r>
              <a:t>Several lines of work tackle uncertainty quantification</a:t>
            </a:r>
          </a:p>
          <a:p>
            <a:pPr lvl="1">
              <a:buChar char="-"/>
              <a:defRPr sz="4200"/>
            </a:pPr>
            <a:r>
              <a:t>Bayesian neural networks, GPs, ensembles, epistemic neural nets, conformal prediction, multi-calibration…many other interesting ideas</a:t>
            </a:r>
          </a:p>
          <a:p>
            <a:pPr/>
            <a:r>
              <a:t>But these ideas have not “scaled” to the level of LLMs </a:t>
            </a:r>
            <a:br/>
          </a:p>
          <a:p>
            <a:pPr/>
            <a:r>
              <a:t>Why? The bitter lesson: only thing that works is scaling up training data by</a:t>
            </a:r>
          </a:p>
          <a:p>
            <a:pPr lvl="1" marL="838200" indent="-228600">
              <a:buSzPct val="100000"/>
              <a:buAutoNum type="arabicPeriod" startAt="1"/>
            </a:pPr>
            <a:r>
              <a:t> optimizing loss on web-scale training data</a:t>
            </a:r>
          </a:p>
          <a:p>
            <a:pPr lvl="1" marL="838200" indent="-228600">
              <a:buSzPct val="100000"/>
              <a:buAutoNum type="arabicPeriod" startAt="1"/>
            </a:pPr>
            <a:r>
              <a:t> testing engineering innovations based on val loss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12" name="Why probabilistic modeling is hard"/>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Why probabilistic modeling is hard</a:t>
            </a:r>
          </a:p>
        </p:txBody>
      </p:sp>
      <p:sp>
        <p:nvSpPr>
          <p:cNvPr id="313" name="Example: adaptive student assessment"/>
          <p:cNvSpPr txBox="1"/>
          <p:nvPr>
            <p:ph type="title"/>
          </p:nvPr>
        </p:nvSpPr>
        <p:spPr>
          <a:prstGeom prst="rect">
            <a:avLst/>
          </a:prstGeom>
        </p:spPr>
        <p:txBody>
          <a:bodyPr/>
          <a:lstStyle/>
          <a:p>
            <a:pPr/>
            <a:r>
              <a:t>Example: adaptive student assessment</a:t>
            </a:r>
          </a:p>
        </p:txBody>
      </p:sp>
      <p:sp>
        <p:nvSpPr>
          <p:cNvPr id="314" name="Child at Play"/>
          <p:cNvSpPr/>
          <p:nvPr/>
        </p:nvSpPr>
        <p:spPr>
          <a:xfrm>
            <a:off x="364554" y="7007643"/>
            <a:ext cx="1518098" cy="2059699"/>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15" name="A juice bottle has 3.9 liters. If I share it equally among 13 friends how many liters does each get?”"/>
          <p:cNvSpPr/>
          <p:nvPr/>
        </p:nvSpPr>
        <p:spPr>
          <a:xfrm>
            <a:off x="8672057" y="5242278"/>
            <a:ext cx="6959185" cy="2306740"/>
          </a:xfrm>
          <a:prstGeom prst="roundRect">
            <a:avLst>
              <a:gd name="adj" fmla="val 15813"/>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14:m>
              <m:oMath>
                <m:sSub>
                  <m:e>
                    <m:r>
                      <a:rPr xmlns:a="http://schemas.openxmlformats.org/drawingml/2006/main" sz="3850" i="1">
                        <a:solidFill>
                          <a:srgbClr val="000000"/>
                        </a:solidFill>
                        <a:latin typeface="Cambria Math" panose="02040503050406030204" pitchFamily="18" charset="0"/>
                      </a:rPr>
                      <m:t>X</m:t>
                    </m:r>
                  </m:e>
                  <m:sub>
                    <m:r>
                      <a:rPr xmlns:a="http://schemas.openxmlformats.org/drawingml/2006/main" sz="3850" i="1">
                        <a:solidFill>
                          <a:srgbClr val="000000"/>
                        </a:solidFill>
                        <a:latin typeface="Cambria Math" panose="02040503050406030204" pitchFamily="18" charset="0"/>
                      </a:rPr>
                      <m:t>1</m:t>
                    </m:r>
                  </m:sub>
                </m:sSub>
                <m:r>
                  <a:rPr xmlns:a="http://schemas.openxmlformats.org/drawingml/2006/main" sz="3850" i="1">
                    <a:solidFill>
                      <a:srgbClr val="000000"/>
                    </a:solidFill>
                    <a:latin typeface="Cambria Math" panose="02040503050406030204" pitchFamily="18" charset="0"/>
                  </a:rPr>
                  <m:t>=</m:t>
                </m:r>
              </m:oMath>
            </a14:m>
            <a:r>
              <a:rPr>
                <a:latin typeface="Helvetica Neue Light"/>
                <a:ea typeface="Helvetica Neue Light"/>
                <a:cs typeface="Helvetica Neue Light"/>
                <a:sym typeface="Helvetica Neue Light"/>
              </a:rPr>
              <a:t>A juice bottle has 3.9 liters. If I share it equally among 13 friends how many liters does each get?”</a:t>
            </a:r>
          </a:p>
        </p:txBody>
      </p:sp>
      <p:sp>
        <p:nvSpPr>
          <p:cNvPr id="316" name="Z = prior info"/>
          <p:cNvSpPr/>
          <p:nvPr/>
        </p:nvSpPr>
        <p:spPr>
          <a:xfrm>
            <a:off x="2371696" y="4836765"/>
            <a:ext cx="5779567" cy="7699383"/>
          </a:xfrm>
          <a:prstGeom prst="roundRect">
            <a:avLst>
              <a:gd name="adj" fmla="val 7037"/>
            </a:avLst>
          </a:prstGeom>
          <a:solidFill>
            <a:srgbClr val="FFFFFF"/>
          </a:solidFill>
          <a:ln w="63500">
            <a:solidFill>
              <a:schemeClr val="accent6">
                <a:satOff val="-16844"/>
                <a:lumOff val="-30747"/>
              </a:schemeClr>
            </a:solidFill>
            <a:miter lim="400000"/>
          </a:ln>
          <a:extLst>
            <a:ext uri="{C572A759-6A51-4108-AA02-DFA0A04FC94B}">
              <ma14:wrappingTextBoxFlag xmlns:ma14="http://schemas.microsoft.com/office/mac/drawingml/2011/main" val="1"/>
            </a:ext>
          </a:extLst>
        </p:spPr>
        <p:txBody>
          <a:bodyPr lIns="50800" tIns="50800" rIns="50800" bIns="50800"/>
          <a:lstStyle/>
          <a:p>
            <a: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pPr>
            <a:br/>
            <a:r>
              <a:t>Z = prior info</a:t>
            </a:r>
          </a:p>
        </p:txBody>
      </p:sp>
      <p:sp>
        <p:nvSpPr>
          <p:cNvPr id="317" name="Amin generally solves single-digit division problems fluently and uses repeated subtraction when working with larger numbers. When asked to explain his reasoning, he often relies on ‘what feels right’ rather than written strategies. He’s more confident w"/>
          <p:cNvSpPr txBox="1"/>
          <p:nvPr/>
        </p:nvSpPr>
        <p:spPr>
          <a:xfrm>
            <a:off x="2648736" y="6484154"/>
            <a:ext cx="5225487" cy="53487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3000">
                <a:latin typeface="Helvetica Neue UltraLight"/>
                <a:ea typeface="Helvetica Neue UltraLight"/>
                <a:cs typeface="Helvetica Neue UltraLight"/>
                <a:sym typeface="Helvetica Neue UltraLight"/>
              </a:defRPr>
            </a:lvl1pPr>
          </a:lstStyle>
          <a:p>
            <a:pPr/>
            <a:r>
              <a:t>Amin generally solves single-digit division problems fluently and uses repeated subtraction when working with larger numbers. When asked to explain his reasoning, he often relies on ‘what feels right’ rather than written strategies. He’s more confident when problems are framed in real-life contexts, like sharing food or money, and shows persistence even when confused.</a:t>
            </a:r>
          </a:p>
        </p:txBody>
      </p:sp>
      <p:sp>
        <p:nvSpPr>
          <p:cNvPr id="318" name="If 13 aunts each give Timmy $0.75 for Christmas, how much does he have?"/>
          <p:cNvSpPr/>
          <p:nvPr/>
        </p:nvSpPr>
        <p:spPr>
          <a:xfrm>
            <a:off x="16152035" y="5234535"/>
            <a:ext cx="7773437" cy="2322226"/>
          </a:xfrm>
          <a:prstGeom prst="roundRect">
            <a:avLst>
              <a:gd name="adj" fmla="val 16450"/>
            </a:avLst>
          </a:prstGeom>
          <a:solidFill>
            <a:srgbClr val="FFFFFF"/>
          </a:solidFill>
          <a:ln w="381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14:m>
              <m:oMath>
                <m:sSub>
                  <m:e>
                    <m:r>
                      <a:rPr xmlns:a="http://schemas.openxmlformats.org/drawingml/2006/main" sz="3850" i="1">
                        <a:solidFill>
                          <a:srgbClr val="000000"/>
                        </a:solidFill>
                        <a:latin typeface="Cambria Math" panose="02040503050406030204" pitchFamily="18" charset="0"/>
                      </a:rPr>
                      <m:t>X</m:t>
                    </m:r>
                  </m:e>
                  <m:sub>
                    <m:r>
                      <a:rPr xmlns:a="http://schemas.openxmlformats.org/drawingml/2006/main" sz="3850" i="1">
                        <a:solidFill>
                          <a:srgbClr val="000000"/>
                        </a:solidFill>
                        <a:latin typeface="Cambria Math" panose="02040503050406030204" pitchFamily="18" charset="0"/>
                      </a:rPr>
                      <m:t>2</m:t>
                    </m:r>
                  </m:sub>
                </m:sSub>
                <m:r>
                  <a:rPr xmlns:a="http://schemas.openxmlformats.org/drawingml/2006/main" sz="3850" i="1">
                    <a:solidFill>
                      <a:srgbClr val="000000"/>
                    </a:solidFill>
                    <a:latin typeface="Cambria Math" panose="02040503050406030204" pitchFamily="18" charset="0"/>
                  </a:rPr>
                  <m:t>=</m:t>
                </m:r>
              </m:oMath>
            </a14:m>
            <a:r>
              <a:rPr>
                <a:latin typeface="Helvetica Neue Light"/>
                <a:ea typeface="Helvetica Neue Light"/>
                <a:cs typeface="Helvetica Neue Light"/>
                <a:sym typeface="Helvetica Neue Light"/>
              </a:rPr>
              <a:t>If 13 aunts each give Timmy $0.75 for Christmas, how much does he have?</a:t>
            </a:r>
          </a:p>
        </p:txBody>
      </p:sp>
      <p:sp>
        <p:nvSpPr>
          <p:cNvPr id="319" name="Amin"/>
          <p:cNvSpPr txBox="1"/>
          <p:nvPr/>
        </p:nvSpPr>
        <p:spPr>
          <a:xfrm>
            <a:off x="601252" y="9184926"/>
            <a:ext cx="1044703" cy="56045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b="1" sz="3000"/>
            </a:lvl1pPr>
          </a:lstStyle>
          <a:p>
            <a:pPr/>
            <a:r>
              <a:t>Amin</a:t>
            </a:r>
          </a:p>
        </p:txBody>
      </p:sp>
      <p:sp>
        <p:nvSpPr>
          <p:cNvPr id="320" name="Line"/>
          <p:cNvSpPr/>
          <p:nvPr/>
        </p:nvSpPr>
        <p:spPr>
          <a:xfrm flipV="1">
            <a:off x="13145301" y="3353410"/>
            <a:ext cx="6661535" cy="1780732"/>
          </a:xfrm>
          <a:prstGeom prst="line">
            <a:avLst/>
          </a:prstGeom>
          <a:ln w="88900">
            <a:solidFill>
              <a:srgbClr val="000000"/>
            </a:solidFill>
            <a:miter lim="400000"/>
            <a:headEnd type="triangle"/>
          </a:ln>
        </p:spPr>
        <p:txBody>
          <a:bodyPr lIns="50800" tIns="50800" rIns="50800" bIns="50800" anchor="ctr"/>
          <a:lstStyle/>
          <a:p>
            <a:pPr/>
          </a:p>
        </p:txBody>
      </p:sp>
      <p:sp>
        <p:nvSpPr>
          <p:cNvPr id="321" name="Line"/>
          <p:cNvSpPr/>
          <p:nvPr/>
        </p:nvSpPr>
        <p:spPr>
          <a:xfrm flipV="1">
            <a:off x="18317056" y="3805293"/>
            <a:ext cx="1491499" cy="1378219"/>
          </a:xfrm>
          <a:prstGeom prst="line">
            <a:avLst/>
          </a:prstGeom>
          <a:ln w="88900">
            <a:solidFill>
              <a:srgbClr val="000000"/>
            </a:solidFill>
            <a:miter lim="400000"/>
            <a:headEnd type="triangle"/>
          </a:ln>
        </p:spPr>
        <p:txBody>
          <a:bodyPr lIns="50800" tIns="50800" rIns="50800" bIns="50800" anchor="ctr"/>
          <a:lstStyle/>
          <a:p>
            <a:pPr/>
          </a:p>
        </p:txBody>
      </p:sp>
      <p:sp>
        <p:nvSpPr>
          <p:cNvPr id="322" name="X’s exogenous &amp; plentiful"/>
          <p:cNvSpPr txBox="1"/>
          <p:nvPr/>
        </p:nvSpPr>
        <p:spPr>
          <a:xfrm>
            <a:off x="20103098" y="2750331"/>
            <a:ext cx="3791849" cy="141383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4500">
                <a:latin typeface="Helvetica Neue Light"/>
                <a:ea typeface="Helvetica Neue Light"/>
                <a:cs typeface="Helvetica Neue Light"/>
                <a:sym typeface="Helvetica Neue Light"/>
              </a:defRPr>
            </a:lvl1pPr>
          </a:lstStyle>
          <a:p>
            <a:pPr/>
            <a:r>
              <a:t>X’s exogenous &amp; plentiful</a:t>
            </a:r>
          </a:p>
        </p:txBody>
      </p:sp>
      <p:sp>
        <p:nvSpPr>
          <p:cNvPr id="323" name="I divided 3.9 by 13 and got 3, so I think each friend gets 3 liters. Answer: D"/>
          <p:cNvSpPr/>
          <p:nvPr/>
        </p:nvSpPr>
        <p:spPr>
          <a:xfrm>
            <a:off x="8905402" y="7903988"/>
            <a:ext cx="6411524" cy="23603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581"/>
                </a:moveTo>
                <a:lnTo>
                  <a:pt x="21600" y="21019"/>
                </a:lnTo>
                <a:cubicBezTo>
                  <a:pt x="21600" y="21340"/>
                  <a:pt x="21504" y="21600"/>
                  <a:pt x="21386" y="21600"/>
                </a:cubicBezTo>
                <a:lnTo>
                  <a:pt x="1070" y="21600"/>
                </a:lnTo>
                <a:cubicBezTo>
                  <a:pt x="959" y="21600"/>
                  <a:pt x="868" y="21371"/>
                  <a:pt x="857" y="21078"/>
                </a:cubicBezTo>
                <a:lnTo>
                  <a:pt x="856" y="21019"/>
                </a:lnTo>
                <a:lnTo>
                  <a:pt x="856" y="6973"/>
                </a:lnTo>
                <a:lnTo>
                  <a:pt x="0" y="5811"/>
                </a:lnTo>
                <a:lnTo>
                  <a:pt x="856" y="4649"/>
                </a:lnTo>
                <a:lnTo>
                  <a:pt x="856" y="581"/>
                </a:lnTo>
                <a:cubicBezTo>
                  <a:pt x="856" y="260"/>
                  <a:pt x="951" y="0"/>
                  <a:pt x="1070" y="0"/>
                </a:cubicBezTo>
                <a:lnTo>
                  <a:pt x="21386" y="0"/>
                </a:lnTo>
                <a:cubicBezTo>
                  <a:pt x="21504" y="0"/>
                  <a:pt x="21600" y="260"/>
                  <a:pt x="21600" y="581"/>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algn="ctr" defTabSz="457200">
              <a:lnSpc>
                <a:spcPct val="100000"/>
              </a:lnSpc>
              <a:spcBef>
                <a:spcPts val="1200"/>
              </a:spcBef>
              <a:defRPr sz="3500">
                <a:latin typeface="Times Roman"/>
                <a:ea typeface="Times Roman"/>
                <a:cs typeface="Times Roman"/>
                <a:sym typeface="Times Roman"/>
              </a:defRPr>
            </a:pPr>
            <a14:m>
              <m:oMath>
                <m:sSub>
                  <m:e>
                    <m:r>
                      <a:rPr xmlns:a="http://schemas.openxmlformats.org/drawingml/2006/main" sz="3700" i="1">
                        <a:solidFill>
                          <a:srgbClr val="000000"/>
                        </a:solidFill>
                        <a:latin typeface="Cambria Math" panose="02040503050406030204" pitchFamily="18" charset="0"/>
                      </a:rPr>
                      <m:t>Y</m:t>
                    </m:r>
                  </m:e>
                  <m:sub>
                    <m:r>
                      <a:rPr xmlns:a="http://schemas.openxmlformats.org/drawingml/2006/main" sz="3700" i="1">
                        <a:solidFill>
                          <a:srgbClr val="000000"/>
                        </a:solidFill>
                        <a:latin typeface="Cambria Math" panose="02040503050406030204" pitchFamily="18" charset="0"/>
                      </a:rPr>
                      <m:t>1</m:t>
                    </m:r>
                  </m:sub>
                </m:sSub>
                <m:r>
                  <a:rPr xmlns:a="http://schemas.openxmlformats.org/drawingml/2006/main" sz="3700" i="1">
                    <a:solidFill>
                      <a:srgbClr val="000000"/>
                    </a:solidFill>
                    <a:latin typeface="Cambria Math" panose="02040503050406030204" pitchFamily="18" charset="0"/>
                  </a:rPr>
                  <m:t>=</m:t>
                </m:r>
              </m:oMath>
            </a14:m>
            <a:r>
              <a:rPr>
                <a:latin typeface="Helvetica Neue Light"/>
                <a:ea typeface="Helvetica Neue Light"/>
                <a:cs typeface="Helvetica Neue Light"/>
                <a:sym typeface="Helvetica Neue Light"/>
              </a:rPr>
              <a:t>I divided 3.9 by 13 and got 3, so I think each friend gets 3 liters. Answer: D</a:t>
            </a:r>
          </a:p>
        </p:txBody>
      </p:sp>
      <p:sp>
        <p:nvSpPr>
          <p:cNvPr id="324" name="I multiply 13 × 0.75 and get $9.75 total. Answer: B"/>
          <p:cNvSpPr/>
          <p:nvPr/>
        </p:nvSpPr>
        <p:spPr>
          <a:xfrm>
            <a:off x="16316838" y="8000298"/>
            <a:ext cx="7459529" cy="216770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633"/>
                </a:moveTo>
                <a:lnTo>
                  <a:pt x="21600" y="20967"/>
                </a:lnTo>
                <a:cubicBezTo>
                  <a:pt x="21600" y="21317"/>
                  <a:pt x="21518" y="21600"/>
                  <a:pt x="21416" y="21600"/>
                </a:cubicBezTo>
                <a:lnTo>
                  <a:pt x="919" y="21600"/>
                </a:lnTo>
                <a:cubicBezTo>
                  <a:pt x="824" y="21600"/>
                  <a:pt x="746" y="21351"/>
                  <a:pt x="736" y="21032"/>
                </a:cubicBezTo>
                <a:lnTo>
                  <a:pt x="735" y="20967"/>
                </a:lnTo>
                <a:lnTo>
                  <a:pt x="735" y="7593"/>
                </a:lnTo>
                <a:lnTo>
                  <a:pt x="0" y="6327"/>
                </a:lnTo>
                <a:lnTo>
                  <a:pt x="735" y="5062"/>
                </a:lnTo>
                <a:lnTo>
                  <a:pt x="735" y="633"/>
                </a:lnTo>
                <a:cubicBezTo>
                  <a:pt x="735" y="283"/>
                  <a:pt x="818" y="0"/>
                  <a:pt x="919" y="0"/>
                </a:cubicBezTo>
                <a:lnTo>
                  <a:pt x="21416" y="0"/>
                </a:lnTo>
                <a:cubicBezTo>
                  <a:pt x="21518" y="0"/>
                  <a:pt x="21600" y="283"/>
                  <a:pt x="21600" y="633"/>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algn="ctr" defTabSz="457200">
              <a:lnSpc>
                <a:spcPct val="100000"/>
              </a:lnSpc>
              <a:spcBef>
                <a:spcPts val="1200"/>
              </a:spcBef>
              <a:defRPr sz="3500"/>
            </a:pPr>
            <a14:m>
              <m:oMath>
                <m:sSub>
                  <m:e>
                    <m:r>
                      <a:rPr xmlns:a="http://schemas.openxmlformats.org/drawingml/2006/main" sz="4200" i="1">
                        <a:solidFill>
                          <a:srgbClr val="000000"/>
                        </a:solidFill>
                        <a:latin typeface="Cambria Math" panose="02040503050406030204" pitchFamily="18" charset="0"/>
                      </a:rPr>
                      <m:t>Y</m:t>
                    </m:r>
                  </m:e>
                  <m:sub>
                    <m:r>
                      <a:rPr xmlns:a="http://schemas.openxmlformats.org/drawingml/2006/main" sz="4200" i="1">
                        <a:solidFill>
                          <a:srgbClr val="000000"/>
                        </a:solidFill>
                        <a:latin typeface="Cambria Math" panose="02040503050406030204" pitchFamily="18" charset="0"/>
                      </a:rPr>
                      <m:t>2</m:t>
                    </m:r>
                  </m:sub>
                </m:sSub>
                <m:r>
                  <a:rPr xmlns:a="http://schemas.openxmlformats.org/drawingml/2006/main" sz="4200" i="1">
                    <a:solidFill>
                      <a:srgbClr val="000000"/>
                    </a:solidFill>
                    <a:latin typeface="Cambria Math" panose="02040503050406030204" pitchFamily="18" charset="0"/>
                  </a:rPr>
                  <m:t>=</m:t>
                </m:r>
              </m:oMath>
            </a14:m>
            <a:r>
              <a:rPr>
                <a:latin typeface="Helvetica Neue Light"/>
                <a:ea typeface="Helvetica Neue Light"/>
                <a:cs typeface="Helvetica Neue Light"/>
                <a:sym typeface="Helvetica Neue Light"/>
              </a:rPr>
              <a:t>I multiply 13 × 0.75 and get $9.75 total. Answer: B</a:t>
            </a:r>
          </a:p>
        </p:txBody>
      </p:sp>
      <p:sp>
        <p:nvSpPr>
          <p:cNvPr id="325" name="Which questions X will Amin struggle with?"/>
          <p:cNvSpPr txBox="1"/>
          <p:nvPr/>
        </p:nvSpPr>
        <p:spPr>
          <a:xfrm>
            <a:off x="10467037" y="11185251"/>
            <a:ext cx="12605614" cy="8205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a:lvl1pPr>
          </a:lstStyle>
          <a:p>
            <a:pPr/>
            <a:r>
              <a:t>Which questions X will Amin struggle with?</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7" name="Why probabilistic modeling is hard"/>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Why probabilistic modeling is hard</a:t>
            </a:r>
          </a:p>
        </p:txBody>
      </p:sp>
      <p:sp>
        <p:nvSpPr>
          <p:cNvPr id="328" name="Example: adaptive student assessment"/>
          <p:cNvSpPr txBox="1"/>
          <p:nvPr>
            <p:ph type="title"/>
          </p:nvPr>
        </p:nvSpPr>
        <p:spPr>
          <a:prstGeom prst="rect">
            <a:avLst/>
          </a:prstGeom>
        </p:spPr>
        <p:txBody>
          <a:bodyPr/>
          <a:lstStyle/>
          <a:p>
            <a:pPr/>
            <a:r>
              <a:t>Example: adaptive student assessment</a:t>
            </a:r>
          </a:p>
        </p:txBody>
      </p:sp>
      <p:sp>
        <p:nvSpPr>
          <p:cNvPr id="329" name="For “environment   ”, we observe   for t=1,…,10…"/>
          <p:cNvSpPr txBox="1"/>
          <p:nvPr>
            <p:ph type="body" idx="1"/>
          </p:nvPr>
        </p:nvSpPr>
        <p:spPr>
          <a:xfrm>
            <a:off x="1206500" y="3836876"/>
            <a:ext cx="21971000" cy="8256012"/>
          </a:xfrm>
          <a:prstGeom prst="rect">
            <a:avLst/>
          </a:prstGeom>
        </p:spPr>
        <p:txBody>
          <a:bodyPr/>
          <a:lstStyle/>
          <a:p>
            <a:pPr/>
            <a:r>
              <a:t>For “environment </a:t>
            </a:r>
            <a14:m>
              <m:oMath>
                <m:r>
                  <a:rPr xmlns:a="http://schemas.openxmlformats.org/drawingml/2006/main" sz="5750" i="1">
                    <a:solidFill>
                      <a:srgbClr val="000000"/>
                    </a:solidFill>
                    <a:latin typeface="Cambria Math" panose="02040503050406030204" pitchFamily="18" charset="0"/>
                  </a:rPr>
                  <m:t>Z</m:t>
                </m:r>
              </m:oMath>
            </a14:m>
            <a:r>
              <a:t> ”, we observe </a:t>
            </a:r>
            <a14:m>
              <m:oMath>
                <m:sSub>
                  <m:e>
                    <m:r>
                      <a:rPr xmlns:a="http://schemas.openxmlformats.org/drawingml/2006/main" sz="5750" i="1">
                        <a:solidFill>
                          <a:srgbClr val="000000"/>
                        </a:solidFill>
                        <a:latin typeface="Cambria Math" panose="02040503050406030204" pitchFamily="18" charset="0"/>
                      </a:rPr>
                      <m:t>Y</m:t>
                    </m:r>
                  </m:e>
                  <m:sub>
                    <m:r>
                      <a:rPr xmlns:a="http://schemas.openxmlformats.org/drawingml/2006/main" sz="5750" i="1">
                        <a:solidFill>
                          <a:srgbClr val="000000"/>
                        </a:solidFill>
                        <a:latin typeface="Cambria Math" panose="02040503050406030204" pitchFamily="18" charset="0"/>
                      </a:rPr>
                      <m:t>t</m:t>
                    </m:r>
                  </m:sub>
                </m:sSub>
                <m:r>
                  <a:rPr xmlns:a="http://schemas.openxmlformats.org/drawingml/2006/main" sz="5750" i="1">
                    <a:solidFill>
                      <a:srgbClr val="000000"/>
                    </a:solidFill>
                    <a:latin typeface="Cambria Math" panose="02040503050406030204" pitchFamily="18" charset="0"/>
                  </a:rPr>
                  <m:t>=</m:t>
                </m:r>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r>
                  <a:rPr xmlns:a="http://schemas.openxmlformats.org/drawingml/2006/main" sz="5750" i="1">
                    <a:solidFill>
                      <a:srgbClr val="000000"/>
                    </a:solidFill>
                    <a:latin typeface="Cambria Math" panose="02040503050406030204" pitchFamily="18" charset="0"/>
                  </a:rPr>
                  <m:t>(</m:t>
                </m:r>
                <m:sSub>
                  <m:e>
                    <m:r>
                      <a:rPr xmlns:a="http://schemas.openxmlformats.org/drawingml/2006/main" sz="5750" i="1">
                        <a:solidFill>
                          <a:srgbClr val="000000"/>
                        </a:solidFill>
                        <a:latin typeface="Cambria Math" panose="02040503050406030204" pitchFamily="18" charset="0"/>
                      </a:rPr>
                      <m:t>X</m:t>
                    </m:r>
                  </m:e>
                  <m:sub>
                    <m:r>
                      <a:rPr xmlns:a="http://schemas.openxmlformats.org/drawingml/2006/main" sz="5750" i="1">
                        <a:solidFill>
                          <a:srgbClr val="000000"/>
                        </a:solidFill>
                        <a:latin typeface="Cambria Math" panose="02040503050406030204" pitchFamily="18" charset="0"/>
                      </a:rPr>
                      <m:t>t</m:t>
                    </m:r>
                  </m:sub>
                </m:sSub>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sSub>
                  <m:e>
                    <m:r>
                      <a:rPr xmlns:a="http://schemas.openxmlformats.org/drawingml/2006/main" sz="5750" i="1">
                        <a:solidFill>
                          <a:srgbClr val="000000"/>
                        </a:solidFill>
                        <a:latin typeface="Cambria Math" panose="02040503050406030204" pitchFamily="18" charset="0"/>
                      </a:rPr>
                      <m:t>ε</m:t>
                    </m:r>
                  </m:e>
                  <m:sub>
                    <m:r>
                      <a:rPr xmlns:a="http://schemas.openxmlformats.org/drawingml/2006/main" sz="5750" i="1">
                        <a:solidFill>
                          <a:srgbClr val="000000"/>
                        </a:solidFill>
                        <a:latin typeface="Cambria Math" panose="02040503050406030204" pitchFamily="18" charset="0"/>
                      </a:rPr>
                      <m:t>t</m:t>
                    </m:r>
                  </m:sub>
                </m:sSub>
              </m:oMath>
            </a14:m>
            <a:r>
              <a:t> for t=1,…,10</a:t>
            </a:r>
          </a:p>
          <a:p>
            <a:pPr/>
            <a:r>
              <a:t>Goal of probabilistic inference: posterior distribution over </a:t>
            </a:r>
            <a14:m>
              <m:oMath>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oMath>
            </a14:m>
          </a:p>
          <a:p>
            <a:pPr/>
            <a:r>
              <a:t>But how do we draw a good confidence interval around a function whose values are never observed?</a:t>
            </a:r>
          </a:p>
        </p:txBody>
      </p:sp>
      <p:sp>
        <p:nvSpPr>
          <p:cNvPr id="330" name="🤷♂️"/>
          <p:cNvSpPr txBox="1"/>
          <p:nvPr/>
        </p:nvSpPr>
        <p:spPr>
          <a:xfrm>
            <a:off x="4617269" y="8895530"/>
            <a:ext cx="1630056" cy="34417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20000"/>
            </a:lvl1pPr>
          </a:lstStyle>
          <a:p>
            <a:pPr/>
            <a:r>
              <a:t>🤷‍♂️</a:t>
            </a:r>
          </a:p>
        </p:txBody>
      </p:sp>
      <p:sp>
        <p:nvSpPr>
          <p:cNvPr id="331" name="Why typical ML is useless here…"/>
          <p:cNvSpPr txBox="1"/>
          <p:nvPr/>
        </p:nvSpPr>
        <p:spPr>
          <a:xfrm>
            <a:off x="9469053" y="8604218"/>
            <a:ext cx="21108759" cy="493135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defRPr b="1"/>
            </a:pPr>
            <a:r>
              <a:t>Why typical ML is useless here</a:t>
            </a:r>
          </a:p>
          <a:p>
            <a:pPr marL="609600" indent="-609600">
              <a:spcBef>
                <a:spcPts val="2000"/>
              </a:spcBef>
              <a:buSzPct val="123000"/>
              <a:buChar char="•"/>
            </a:pPr>
            <a:r>
              <a:t>Hard to fit Y|X with a few samples </a:t>
            </a:r>
          </a:p>
          <a:p>
            <a:pPr marL="609600" indent="-609600">
              <a:spcBef>
                <a:spcPts val="2000"/>
              </a:spcBef>
              <a:buSzPct val="123000"/>
              <a:buChar char="•"/>
            </a:pPr>
            <a:r>
              <a:t>This only gives you a single </a:t>
            </a:r>
            <a14:m>
              <m:oMath>
                <m:limUpp>
                  <m:e>
                    <m:r>
                      <a:rPr xmlns:a="http://schemas.openxmlformats.org/drawingml/2006/main" sz="5750" i="1">
                        <a:solidFill>
                          <a:srgbClr val="000000"/>
                        </a:solidFill>
                        <a:latin typeface="Cambria Math" panose="02040503050406030204" pitchFamily="18" charset="0"/>
                      </a:rPr>
                      <m:t>f</m:t>
                    </m:r>
                  </m:e>
                  <m:lim>
                    <m:r>
                      <a:rPr xmlns:a="http://schemas.openxmlformats.org/drawingml/2006/main" sz="5750" i="1">
                        <a:solidFill>
                          <a:srgbClr val="000000"/>
                        </a:solidFill>
                        <a:latin typeface="Cambria Math" panose="02040503050406030204" pitchFamily="18" charset="0"/>
                      </a:rPr>
                      <m:t>̂</m:t>
                    </m:r>
                  </m:lim>
                </m:limUp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x</m:t>
                </m:r>
                <m:r>
                  <a:rPr xmlns:a="http://schemas.openxmlformats.org/drawingml/2006/main" sz="5750" i="1">
                    <a:solidFill>
                      <a:srgbClr val="000000"/>
                    </a:solidFill>
                    <a:latin typeface="Cambria Math" panose="02040503050406030204" pitchFamily="18" charset="0"/>
                  </a:rPr>
                  <m:t>)</m:t>
                </m:r>
              </m:oMath>
            </a14:m>
          </a:p>
          <a:p>
            <a:pPr marL="609600" indent="-609600">
              <a:spcBef>
                <a:spcPts val="2000"/>
              </a:spcBef>
              <a:buSzPct val="123000"/>
              <a:buChar char="•"/>
            </a:pPr>
            <a:r>
              <a:t>Unclear how to leverage Z</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3" name="Statisticians have to resort to not using any ML:…"/>
          <p:cNvSpPr txBox="1"/>
          <p:nvPr>
            <p:ph type="body" idx="1"/>
          </p:nvPr>
        </p:nvSpPr>
        <p:spPr>
          <a:xfrm>
            <a:off x="1206500" y="3836876"/>
            <a:ext cx="21971000" cy="8648150"/>
          </a:xfrm>
          <a:prstGeom prst="rect">
            <a:avLst/>
          </a:prstGeom>
        </p:spPr>
        <p:txBody>
          <a:bodyPr/>
          <a:lstStyle/>
          <a:p>
            <a:pPr/>
            <a:r>
              <a:t>Statisticians have to resort to not using any ML:</a:t>
            </a:r>
          </a:p>
          <a:p>
            <a:pPr/>
          </a:p>
          <a:p>
            <a:pPr/>
          </a:p>
          <a:p>
            <a:pPr/>
          </a:p>
          <a:p>
            <a:pPr/>
          </a:p>
          <a:p>
            <a:pPr/>
            <a:r>
              <a:t>This is only easy when </a:t>
            </a:r>
            <a14:m>
              <m:oMath>
                <m:r>
                  <a:rPr xmlns:a="http://schemas.openxmlformats.org/drawingml/2006/main" sz="5750" i="1">
                    <a:solidFill>
                      <a:srgbClr val="000000"/>
                    </a:solidFill>
                    <a:latin typeface="Cambria Math" panose="02040503050406030204" pitchFamily="18" charset="0"/>
                  </a:rPr>
                  <m:t>Z</m:t>
                </m:r>
                <m:r>
                  <a:rPr xmlns:a="http://schemas.openxmlformats.org/drawingml/2006/main" sz="5750" i="1">
                    <a:solidFill>
                      <a:srgbClr val="000000"/>
                    </a:solidFill>
                    <a:latin typeface="Cambria Math" panose="02040503050406030204" pitchFamily="18" charset="0"/>
                  </a:rPr>
                  <m:t>∈</m:t>
                </m:r>
                <m:sSup>
                  <m:e>
                    <m:r>
                      <m:rPr>
                        <m:sty m:val="p"/>
                        <m:scr m:val="double-struck"/>
                      </m:rPr>
                      <a:rPr xmlns:a="http://schemas.openxmlformats.org/drawingml/2006/main" sz="5750" i="1">
                        <a:solidFill>
                          <a:srgbClr val="000000"/>
                        </a:solidFill>
                        <a:latin typeface="Cambria Math" panose="02040503050406030204" pitchFamily="18" charset="0"/>
                      </a:rPr>
                      <m:t>R</m:t>
                    </m:r>
                  </m:e>
                  <m:sup>
                    <m:r>
                      <a:rPr xmlns:a="http://schemas.openxmlformats.org/drawingml/2006/main" sz="5750" i="1">
                        <a:solidFill>
                          <a:srgbClr val="000000"/>
                        </a:solidFill>
                        <a:latin typeface="Cambria Math" panose="02040503050406030204" pitchFamily="18" charset="0"/>
                      </a:rPr>
                      <m:t>10</m:t>
                    </m:r>
                  </m:sup>
                </m:sSup>
              </m:oMath>
            </a14:m>
            <a:r>
              <a:t>  and   </a:t>
            </a:r>
            <a14:m>
              <m:oMath>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x</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sSup>
                  <m:e>
                    <m:r>
                      <a:rPr xmlns:a="http://schemas.openxmlformats.org/drawingml/2006/main" sz="5750" i="1">
                        <a:solidFill>
                          <a:srgbClr val="000000"/>
                        </a:solidFill>
                        <a:latin typeface="Cambria Math" panose="02040503050406030204" pitchFamily="18" charset="0"/>
                      </a:rPr>
                      <m:t>β</m:t>
                    </m:r>
                  </m:e>
                  <m: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T</m:t>
                    </m:r>
                  </m:sup>
                </m:sSup>
                <m:r>
                  <a:rPr xmlns:a="http://schemas.openxmlformats.org/drawingml/2006/main" sz="5750" i="1">
                    <a:solidFill>
                      <a:srgbClr val="000000"/>
                    </a:solidFill>
                    <a:latin typeface="Cambria Math" panose="02040503050406030204" pitchFamily="18" charset="0"/>
                  </a:rPr>
                  <m:t>x</m:t>
                </m:r>
              </m:oMath>
            </a14:m>
          </a:p>
          <a:p>
            <a:pPr/>
            <a:r>
              <a:t>Experts spend year(s) comping up with a reasonable proxy (“modeling”)</a:t>
            </a:r>
          </a:p>
        </p:txBody>
      </p:sp>
      <p:sp>
        <p:nvSpPr>
          <p:cNvPr id="334" name="Why probabilistic modeling is hard"/>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Why probabilistic modeling is hard</a:t>
            </a:r>
          </a:p>
        </p:txBody>
      </p:sp>
      <p:sp>
        <p:nvSpPr>
          <p:cNvPr id="335" name="Example: adaptive student assessment"/>
          <p:cNvSpPr txBox="1"/>
          <p:nvPr>
            <p:ph type="title"/>
          </p:nvPr>
        </p:nvSpPr>
        <p:spPr>
          <a:prstGeom prst="rect">
            <a:avLst/>
          </a:prstGeom>
        </p:spPr>
        <p:txBody>
          <a:bodyPr/>
          <a:lstStyle/>
          <a:p>
            <a:pPr/>
            <a:r>
              <a:t>Example: adaptive student assessment</a:t>
            </a:r>
          </a:p>
        </p:txBody>
      </p:sp>
      <p:sp>
        <p:nvSpPr>
          <p:cNvPr id="336" name="Child at Play"/>
          <p:cNvSpPr/>
          <p:nvPr/>
        </p:nvSpPr>
        <p:spPr>
          <a:xfrm>
            <a:off x="1162606" y="6452576"/>
            <a:ext cx="1518098" cy="2059699"/>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337" name="Z = prior info"/>
          <p:cNvSpPr/>
          <p:nvPr/>
        </p:nvSpPr>
        <p:spPr>
          <a:xfrm>
            <a:off x="4373985" y="5125752"/>
            <a:ext cx="7584966" cy="1074450"/>
          </a:xfrm>
          <a:prstGeom prst="roundRect">
            <a:avLst>
              <a:gd name="adj" fmla="val 35554"/>
            </a:avLst>
          </a:prstGeom>
          <a:solidFill>
            <a:srgbClr val="FFFFFF"/>
          </a:solidFill>
          <a:ln w="63500">
            <a:solidFill>
              <a:schemeClr val="accent6">
                <a:satOff val="-16844"/>
                <a:lumOff val="-30747"/>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lvl1pPr>
          </a:lstStyle>
          <a:p>
            <a:pPr/>
            <a:r>
              <a:t>Z = prior info</a:t>
            </a:r>
          </a:p>
        </p:txBody>
      </p:sp>
      <p:sp>
        <p:nvSpPr>
          <p:cNvPr id="338" name="Amin generally solves single-digit division problems fluently and uses repeated subtraction when working with larger numbers. When asked to explain his reasoning, he often relies on ‘what feels right’ rather than written strategies. He’s more confident w"/>
          <p:cNvSpPr txBox="1"/>
          <p:nvPr/>
        </p:nvSpPr>
        <p:spPr>
          <a:xfrm>
            <a:off x="3226825" y="6389621"/>
            <a:ext cx="10513549" cy="254120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3000">
                <a:latin typeface="Helvetica Neue UltraLight"/>
                <a:ea typeface="Helvetica Neue UltraLight"/>
                <a:cs typeface="Helvetica Neue UltraLight"/>
                <a:sym typeface="Helvetica Neue UltraLight"/>
              </a:defRPr>
            </a:lvl1pPr>
          </a:lstStyle>
          <a:p>
            <a:pPr/>
            <a:r>
              <a:t>Amin generally solves single-digit division problems fluently and uses repeated subtraction when working with larger numbers. When asked to explain his reasoning, he often relies on ‘what feels right’ rather than written strategies. He’s more confident when problems are framed in real-life contexts, like sharing food or money, and shows persistence even when confused.</a:t>
            </a:r>
          </a:p>
        </p:txBody>
      </p:sp>
      <p:sp>
        <p:nvSpPr>
          <p:cNvPr id="339" name="Amin"/>
          <p:cNvSpPr txBox="1"/>
          <p:nvPr/>
        </p:nvSpPr>
        <p:spPr>
          <a:xfrm>
            <a:off x="1399303" y="8544842"/>
            <a:ext cx="1044703"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b="1" sz="3000"/>
            </a:lvl1pPr>
          </a:lstStyle>
          <a:p>
            <a:pPr/>
            <a:r>
              <a:t>Amin</a:t>
            </a:r>
          </a:p>
        </p:txBody>
      </p:sp>
      <p:sp>
        <p:nvSpPr>
          <p:cNvPr id="340" name="Line"/>
          <p:cNvSpPr/>
          <p:nvPr/>
        </p:nvSpPr>
        <p:spPr>
          <a:xfrm>
            <a:off x="13795574" y="7482425"/>
            <a:ext cx="1703138" cy="1"/>
          </a:xfrm>
          <a:prstGeom prst="line">
            <a:avLst/>
          </a:prstGeom>
          <a:ln w="101600">
            <a:solidFill>
              <a:srgbClr val="000000"/>
            </a:solidFill>
            <a:miter lim="400000"/>
            <a:tailEnd type="triangle"/>
          </a:ln>
        </p:spPr>
        <p:txBody>
          <a:bodyPr lIns="50800" tIns="50800" rIns="50800" bIns="50800" anchor="ctr"/>
          <a:lstStyle/>
          <a:p>
            <a:pPr/>
          </a:p>
        </p:txBody>
      </p:sp>
      <p:sp>
        <p:nvSpPr>
          <p:cNvPr id="341" name="Prior…"/>
          <p:cNvSpPr txBox="1"/>
          <p:nvPr/>
        </p:nvSpPr>
        <p:spPr>
          <a:xfrm>
            <a:off x="15970352" y="6235122"/>
            <a:ext cx="7197313" cy="249460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r>
              <a:t>Prior  </a:t>
            </a:r>
            <a14:m>
              <m:oMath>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sSub>
                  <m:e>
                    <m:r>
                      <m:rPr>
                        <m:sty m:val="p"/>
                        <m:scr m:val="double-struck"/>
                      </m:rPr>
                      <a:rPr xmlns:a="http://schemas.openxmlformats.org/drawingml/2006/main" sz="5750" i="1">
                        <a:solidFill>
                          <a:srgbClr val="000000"/>
                        </a:solidFill>
                        <a:latin typeface="Cambria Math" panose="02040503050406030204" pitchFamily="18" charset="0"/>
                      </a:rPr>
                      <m:t>P</m:t>
                    </m:r>
                  </m:e>
                  <m:sub>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sub>
                </m:sSub>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Z</m:t>
                </m:r>
                <m:r>
                  <a:rPr xmlns:a="http://schemas.openxmlformats.org/drawingml/2006/main" sz="5750" i="1">
                    <a:solidFill>
                      <a:srgbClr val="000000"/>
                    </a:solidFill>
                    <a:latin typeface="Cambria Math" panose="02040503050406030204" pitchFamily="18" charset="0"/>
                  </a:rPr>
                  <m:t>)</m:t>
                </m:r>
              </m:oMath>
            </a14:m>
          </a:p>
          <a:p>
            <a:pPr/>
            <a:r>
              <a:t>Likelihood  </a:t>
            </a:r>
            <a14:m>
              <m:oMath>
                <m:r>
                  <a:rPr xmlns:a="http://schemas.openxmlformats.org/drawingml/2006/main" sz="5750" i="1">
                    <a:solidFill>
                      <a:srgbClr val="000000"/>
                    </a:solidFill>
                    <a:latin typeface="Cambria Math" panose="02040503050406030204" pitchFamily="18" charset="0"/>
                  </a:rPr>
                  <m:t>ε</m:t>
                </m:r>
                <m:r>
                  <a:rPr xmlns:a="http://schemas.openxmlformats.org/drawingml/2006/main" sz="5750" i="1">
                    <a:solidFill>
                      <a:srgbClr val="000000"/>
                    </a:solidFill>
                    <a:latin typeface="Cambria Math" panose="02040503050406030204" pitchFamily="18" charset="0"/>
                  </a:rPr>
                  <m:t>∼</m:t>
                </m:r>
                <m:sSub>
                  <m:e>
                    <m:r>
                      <m:rPr>
                        <m:sty m:val="p"/>
                        <m:scr m:val="double-struck"/>
                      </m:rPr>
                      <a:rPr xmlns:a="http://schemas.openxmlformats.org/drawingml/2006/main" sz="5750" i="1">
                        <a:solidFill>
                          <a:srgbClr val="000000"/>
                        </a:solidFill>
                        <a:latin typeface="Cambria Math" panose="02040503050406030204" pitchFamily="18" charset="0"/>
                      </a:rPr>
                      <m:t>P</m:t>
                    </m:r>
                  </m:e>
                  <m:sub>
                    <m:r>
                      <a:rPr xmlns:a="http://schemas.openxmlformats.org/drawingml/2006/main" sz="5750" i="1">
                        <a:solidFill>
                          <a:srgbClr val="000000"/>
                        </a:solidFill>
                        <a:latin typeface="Cambria Math" panose="02040503050406030204" pitchFamily="18" charset="0"/>
                      </a:rPr>
                      <m:t>ε</m:t>
                    </m:r>
                  </m:sub>
                </m:sSub>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Z</m:t>
                </m:r>
                <m:r>
                  <a:rPr xmlns:a="http://schemas.openxmlformats.org/drawingml/2006/main" sz="5750" i="1">
                    <a:solidFill>
                      <a:srgbClr val="000000"/>
                    </a:solidFill>
                    <a:latin typeface="Cambria Math" panose="02040503050406030204" pitchFamily="18" charset="0"/>
                  </a:rPr>
                  <m:t>)</m:t>
                </m:r>
              </m:oMath>
            </a14:m>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3" name="Why is this so hard?"/>
          <p:cNvSpPr txBox="1"/>
          <p:nvPr>
            <p:ph type="title"/>
          </p:nvPr>
        </p:nvSpPr>
        <p:spPr>
          <a:prstGeom prst="rect">
            <a:avLst/>
          </a:prstGeom>
        </p:spPr>
        <p:txBody>
          <a:bodyPr/>
          <a:lstStyle/>
          <a:p>
            <a:pPr/>
            <a:r>
              <a:t>Why is this so hard?</a:t>
            </a:r>
          </a:p>
        </p:txBody>
      </p:sp>
      <p:sp>
        <p:nvSpPr>
          <p:cNvPr id="344" name="Both  ,   are never observed…"/>
          <p:cNvSpPr txBox="1"/>
          <p:nvPr>
            <p:ph type="body" idx="1"/>
          </p:nvPr>
        </p:nvSpPr>
        <p:spPr>
          <a:xfrm>
            <a:off x="1655352" y="3701980"/>
            <a:ext cx="21073296" cy="6933674"/>
          </a:xfrm>
          <a:prstGeom prst="rect">
            <a:avLst/>
          </a:prstGeom>
        </p:spPr>
        <p:txBody>
          <a:bodyPr/>
          <a:lstStyle/>
          <a:p>
            <a:pPr/>
            <a:r>
              <a:t>Both </a:t>
            </a:r>
            <a14:m>
              <m:oMath>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oMath>
            </a14:m>
            <a:r>
              <a:t>, </a:t>
            </a:r>
            <a14:m>
              <m:oMath>
                <m:r>
                  <a:rPr xmlns:a="http://schemas.openxmlformats.org/drawingml/2006/main" sz="5750" i="1">
                    <a:solidFill>
                      <a:srgbClr val="000000"/>
                    </a:solidFill>
                    <a:latin typeface="Cambria Math" panose="02040503050406030204" pitchFamily="18" charset="0"/>
                  </a:rPr>
                  <m:t>ε</m:t>
                </m:r>
              </m:oMath>
            </a14:m>
            <a:r>
              <a:t> are never observed</a:t>
            </a:r>
          </a:p>
          <a:p>
            <a:pPr/>
            <a:r>
              <a:t>How are we supposed to benchmark models if we never see them?</a:t>
            </a:r>
          </a:p>
        </p:txBody>
      </p:sp>
      <p:pic>
        <p:nvPicPr>
          <p:cNvPr id="345" name="Screenshot 2024-09-02 at 5.17.14 PM.png" descr="Screenshot 2024-09-02 at 5.17.14 PM.png"/>
          <p:cNvPicPr>
            <a:picLocks noChangeAspect="1"/>
          </p:cNvPicPr>
          <p:nvPr/>
        </p:nvPicPr>
        <p:blipFill>
          <a:blip r:embed="rId2">
            <a:extLst/>
          </a:blip>
          <a:srcRect l="0" t="0" r="0" b="2218"/>
          <a:stretch>
            <a:fillRect/>
          </a:stretch>
        </p:blipFill>
        <p:spPr>
          <a:xfrm>
            <a:off x="18256144" y="7484882"/>
            <a:ext cx="5097891" cy="3970263"/>
          </a:xfrm>
          <a:prstGeom prst="rect">
            <a:avLst/>
          </a:prstGeom>
          <a:ln w="12700">
            <a:miter lim="400000"/>
          </a:ln>
        </p:spPr>
      </p:pic>
      <p:sp>
        <p:nvSpPr>
          <p:cNvPr id="346" name="Latent parameter has no physical meaning!  Hard to check whether your unicorn is better than mine"/>
          <p:cNvSpPr txBox="1"/>
          <p:nvPr/>
        </p:nvSpPr>
        <p:spPr>
          <a:xfrm>
            <a:off x="1635466" y="8442621"/>
            <a:ext cx="16110005" cy="205486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ctr" defTabSz="914400">
              <a:lnSpc>
                <a:spcPct val="100000"/>
              </a:lnSpc>
              <a:spcBef>
                <a:spcPts val="0"/>
              </a:spcBef>
              <a:defRPr sz="5000"/>
            </a:pPr>
            <a:r>
              <a:rPr i="1">
                <a:latin typeface="Helvetica Neue Light"/>
                <a:ea typeface="Helvetica Neue Light"/>
                <a:cs typeface="Helvetica Neue Light"/>
                <a:sym typeface="Helvetica Neue Light"/>
              </a:rPr>
              <a:t>Latent parameter</a:t>
            </a:r>
            <a:r>
              <a:t> has no physical meaning!</a:t>
            </a:r>
            <a:br/>
            <a:br>
              <a:rPr sz="3000"/>
            </a:br>
            <a:r>
              <a:t>Hard to check whether your unicorn is better than mine</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A new primitive for uncertainty quantification"/>
          <p:cNvSpPr txBox="1"/>
          <p:nvPr>
            <p:ph type="title"/>
          </p:nvPr>
        </p:nvSpPr>
        <p:spPr>
          <a:prstGeom prst="rect">
            <a:avLst/>
          </a:prstGeom>
        </p:spPr>
        <p:txBody>
          <a:bodyPr/>
          <a:lstStyle>
            <a:lvl1pPr defTabSz="2389572">
              <a:defRPr spc="-166" sz="8330"/>
            </a:lvl1pPr>
          </a:lstStyle>
          <a:p>
            <a:pPr/>
            <a:r>
              <a:t>A new primitive for uncertainty quantification</a:t>
            </a:r>
          </a:p>
        </p:txBody>
      </p:sp>
      <p:sp>
        <p:nvSpPr>
          <p:cNvPr id="349" name="Uncertainty comes from missing data yet to be observed"/>
          <p:cNvSpPr/>
          <p:nvPr/>
        </p:nvSpPr>
        <p:spPr>
          <a:xfrm>
            <a:off x="2113550" y="3233645"/>
            <a:ext cx="20156900" cy="4837831"/>
          </a:xfrm>
          <a:prstGeom prst="rect">
            <a:avLst/>
          </a:prstGeom>
          <a:solidFill>
            <a:srgbClr val="FFFFFF"/>
          </a:solidFill>
          <a:ln w="88900">
            <a:solidFill>
              <a:srgbClr val="000000"/>
            </a:solidFill>
            <a:miter/>
          </a:ln>
          <a:extLst>
            <a:ext uri="{C572A759-6A51-4108-AA02-DFA0A04FC94B}">
              <ma14:wrappingTextBoxFlag xmlns:ma14="http://schemas.microsoft.com/office/mac/drawingml/2011/main" val="1"/>
            </a:ext>
          </a:extLst>
        </p:spPr>
        <p:txBody>
          <a:bodyPr lIns="50800" tIns="50800" rIns="50800" bIns="50800"/>
          <a:lstStyle/>
          <a:p>
            <a:pPr marL="231140" indent="-231140" algn="ctr" defTabSz="457200">
              <a:lnSpc>
                <a:spcPct val="20000"/>
              </a:lnSpc>
              <a:spcBef>
                <a:spcPts val="0"/>
              </a:spcBef>
              <a:defRPr sz="5300">
                <a:latin typeface="Helvetica Neue Thin"/>
                <a:ea typeface="Helvetica Neue Thin"/>
                <a:cs typeface="Helvetica Neue Thin"/>
                <a:sym typeface="Helvetica Neue Thin"/>
              </a:defRPr>
            </a:pPr>
            <a:br/>
            <a:r>
              <a:t>Uncertainty comes from </a:t>
            </a:r>
            <a:r>
              <a:rPr b="1">
                <a:latin typeface="+mn-lt"/>
                <a:ea typeface="+mn-ea"/>
                <a:cs typeface="+mn-cs"/>
                <a:sym typeface="Helvetica Neue"/>
              </a:rPr>
              <a:t>missing data</a:t>
            </a:r>
            <a:r>
              <a:t> yet to be observed</a:t>
            </a:r>
          </a:p>
          <a:p>
            <a:pPr marL="231140" indent="-231140" algn="ctr" defTabSz="457200">
              <a:lnSpc>
                <a:spcPct val="50000"/>
              </a:lnSpc>
              <a:spcBef>
                <a:spcPts val="0"/>
              </a:spcBef>
              <a:defRPr sz="4000">
                <a:latin typeface="Helvetica Neue Thin"/>
                <a:ea typeface="Helvetica Neue Thin"/>
                <a:cs typeface="Helvetica Neue Thin"/>
                <a:sym typeface="Helvetica Neue Thin"/>
              </a:defRPr>
            </a:pPr>
          </a:p>
          <a:p>
            <a:pPr marL="231140" indent="-231140" algn="ctr" defTabSz="457200">
              <a:lnSpc>
                <a:spcPct val="100000"/>
              </a:lnSpc>
              <a:spcBef>
                <a:spcPts val="0"/>
              </a:spcBef>
              <a:defRPr sz="4000">
                <a:latin typeface="Helvetica Neue Thin"/>
                <a:ea typeface="Helvetica Neue Thin"/>
                <a:cs typeface="Helvetica Neue Thin"/>
                <a:sym typeface="Helvetica Neue Thin"/>
              </a:defRPr>
            </a:pPr>
            <a:br/>
            <a14:m>
              <m:oMath>
                <m:r>
                  <m:rPr>
                    <m:sty m:val="p"/>
                    <m:scr m:val="double-struck"/>
                  </m:rPr>
                  <a:rPr xmlns:a="http://schemas.openxmlformats.org/drawingml/2006/main" sz="5150" i="1">
                    <a:solidFill>
                      <a:srgbClr val="B41700"/>
                    </a:solidFill>
                    <a:latin typeface="Cambria Math" panose="02040503050406030204" pitchFamily="18" charset="0"/>
                  </a:rPr>
                  <m:t>P</m:t>
                </m:r>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Y</m:t>
                    </m:r>
                  </m:e>
                  <m:sub>
                    <m:r>
                      <a:rPr xmlns:a="http://schemas.openxmlformats.org/drawingml/2006/main" sz="5150" i="1">
                        <a:solidFill>
                          <a:srgbClr val="B41700"/>
                        </a:solidFill>
                        <a:latin typeface="Cambria Math" panose="02040503050406030204" pitchFamily="18" charset="0"/>
                      </a:rPr>
                      <m:t>t</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r>
                  <a:rPr xmlns:a="http://schemas.openxmlformats.org/drawingml/2006/main" sz="5150" i="1">
                    <a:solidFill>
                      <a:srgbClr val="B41700"/>
                    </a:solidFill>
                    <a:latin typeface="Cambria Math" panose="02040503050406030204" pitchFamily="18" charset="0"/>
                  </a:rPr>
                  <m:t>∣</m:t>
                </m:r>
                <m:limLow>
                  <m:e>
                    <m:r>
                      <a:rPr xmlns:a="http://schemas.openxmlformats.org/drawingml/2006/main" sz="5150" i="1">
                        <a:solidFill>
                          <a:srgbClr val="B41700"/>
                        </a:solidFill>
                        <a:latin typeface="Cambria Math" panose="02040503050406030204" pitchFamily="18" charset="0"/>
                      </a:rPr>
                      <m:t>Z</m:t>
                    </m:r>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X</m:t>
                        </m:r>
                      </m:e>
                      <m:sub>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Y</m:t>
                        </m:r>
                      </m:e>
                      <m:sub>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e>
                  <m:lim>
                    <m:r>
                      <a:rPr xmlns:a="http://schemas.openxmlformats.org/drawingml/2006/main" sz="5150" i="1">
                        <a:solidFill>
                          <a:srgbClr val="B41700"/>
                        </a:solidFill>
                        <a:latin typeface="Cambria Math" panose="02040503050406030204" pitchFamily="18" charset="0"/>
                      </a:rPr>
                      <m:t>⏟</m:t>
                    </m:r>
                  </m:lim>
                </m:limLow>
                <m:r>
                  <a:rPr xmlns:a="http://schemas.openxmlformats.org/drawingml/2006/main" sz="5150" i="1">
                    <a:solidFill>
                      <a:srgbClr val="B41700"/>
                    </a:solidFill>
                    <a:latin typeface="Cambria Math" panose="02040503050406030204" pitchFamily="18" charset="0"/>
                  </a:rPr>
                  <m:t>)</m:t>
                </m:r>
              </m:oMath>
            </a14:m>
            <a:r>
              <a:t> </a:t>
            </a:r>
            <a14:m>
              <m:oMath>
                <m:r>
                  <a:rPr xmlns:a="http://schemas.openxmlformats.org/drawingml/2006/main" sz="4800" i="1">
                    <a:solidFill>
                      <a:srgbClr val="000000"/>
                    </a:solidFill>
                    <a:latin typeface="Cambria Math" panose="02040503050406030204" pitchFamily="18" charset="0"/>
                  </a:rPr>
                  <m:t>=</m:t>
                </m:r>
              </m:oMath>
            </a14:m>
            <a14:m>
              <m:oMath>
                <m:r>
                  <a:rPr xmlns:a="http://schemas.openxmlformats.org/drawingml/2006/main" sz="4800" i="1">
                    <a:solidFill>
                      <a:srgbClr val="017000"/>
                    </a:solidFill>
                    <a:latin typeface="Cambria Math" panose="02040503050406030204" pitchFamily="18" charset="0"/>
                  </a:rPr>
                  <m:t>∫</m:t>
                </m:r>
                <m:limUpp>
                  <m:e>
                    <m:limLow>
                      <m:e>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s</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1</m:t>
                        </m:r>
                      </m:lim>
                    </m:limLow>
                  </m:e>
                  <m:lim>
                    <m:r>
                      <a:rPr xmlns:a="http://schemas.openxmlformats.org/drawingml/2006/main" sz="4800" i="1">
                        <a:solidFill>
                          <a:srgbClr val="017000"/>
                        </a:solidFill>
                        <a:latin typeface="Cambria Math" panose="02040503050406030204" pitchFamily="18" charset="0"/>
                      </a:rPr>
                      <m:t>T</m:t>
                    </m:r>
                  </m:lim>
                </m:limUpp>
                <m:limLow>
                  <m:e>
                    <m:r>
                      <m:rPr>
                        <m:sty m:val="p"/>
                        <m:scr m:val="double-struck"/>
                      </m:rPr>
                      <a:rPr xmlns:a="http://schemas.openxmlformats.org/drawingml/2006/main" sz="4800" i="1">
                        <a:solidFill>
                          <a:srgbClr val="017000"/>
                        </a:solidFill>
                        <a:latin typeface="Cambria Math" panose="02040503050406030204" pitchFamily="18" charset="0"/>
                      </a:rPr>
                      <m:t>P</m:t>
                    </m:r>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Y</m:t>
                        </m:r>
                      </m:e>
                      <m:sub>
                        <m:r>
                          <a:rPr xmlns:a="http://schemas.openxmlformats.org/drawingml/2006/main" sz="4800" i="1">
                            <a:solidFill>
                              <a:srgbClr val="017000"/>
                            </a:solidFill>
                            <a:latin typeface="Cambria Math" panose="02040503050406030204" pitchFamily="18" charset="0"/>
                          </a:rPr>
                          <m:t>s</m:t>
                        </m:r>
                      </m:sub>
                    </m:sSub>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X</m:t>
                        </m:r>
                      </m:e>
                      <m:sub>
                        <m:r>
                          <a:rPr xmlns:a="http://schemas.openxmlformats.org/drawingml/2006/main" sz="4800" i="1">
                            <a:solidFill>
                              <a:srgbClr val="017000"/>
                            </a:solidFill>
                            <a:latin typeface="Cambria Math" panose="02040503050406030204" pitchFamily="18" charset="0"/>
                          </a:rPr>
                          <m:t>s</m:t>
                        </m:r>
                      </m:sub>
                    </m:sSub>
                    <m:r>
                      <a:rPr xmlns:a="http://schemas.openxmlformats.org/drawingml/2006/main" sz="4800" i="1">
                        <a:solidFill>
                          <a:srgbClr val="017000"/>
                        </a:solidFill>
                        <a:latin typeface="Cambria Math" panose="02040503050406030204" pitchFamily="18" charset="0"/>
                      </a:rPr>
                      <m:t>,</m:t>
                    </m:r>
                    <m:sSup>
                      <m:e>
                        <m:r>
                          <a:rPr xmlns:a="http://schemas.openxmlformats.org/drawingml/2006/main" sz="4800" i="1">
                            <a:solidFill>
                              <a:srgbClr val="017000"/>
                            </a:solidFill>
                            <a:latin typeface="Cambria Math" panose="02040503050406030204" pitchFamily="18" charset="0"/>
                          </a:rPr>
                          <m:t>f</m:t>
                        </m:r>
                      </m:e>
                      <m:sup>
                        <m:r>
                          <a:rPr xmlns:a="http://schemas.openxmlformats.org/drawingml/2006/main" sz="4800" i="1">
                            <a:solidFill>
                              <a:srgbClr val="017000"/>
                            </a:solidFill>
                            <a:latin typeface="Cambria Math" panose="02040503050406030204" pitchFamily="18" charset="0"/>
                          </a:rPr>
                          <m:t>⋆</m:t>
                        </m:r>
                      </m:sup>
                    </m:sSup>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Z</m:t>
                    </m:r>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m:t>
                    </m:r>
                  </m:lim>
                </m:limLow>
                <m:r>
                  <a:rPr xmlns:a="http://schemas.openxmlformats.org/drawingml/2006/main" sz="4800" i="1">
                    <a:solidFill>
                      <a:srgbClr val="017000"/>
                    </a:solidFill>
                    <a:latin typeface="Cambria Math" panose="02040503050406030204" pitchFamily="18" charset="0"/>
                  </a:rPr>
                  <m:t>d</m:t>
                </m:r>
                <m:limLow>
                  <m:e>
                    <m:r>
                      <m:rPr>
                        <m:sty m:val="p"/>
                        <m:scr m:val="double-struck"/>
                      </m:rPr>
                      <a:rPr xmlns:a="http://schemas.openxmlformats.org/drawingml/2006/main" sz="4800" i="1">
                        <a:solidFill>
                          <a:srgbClr val="017000"/>
                        </a:solidFill>
                        <a:latin typeface="Cambria Math" panose="02040503050406030204" pitchFamily="18" charset="0"/>
                      </a:rPr>
                      <m:t>P</m:t>
                    </m:r>
                    <m:r>
                      <a:rPr xmlns:a="http://schemas.openxmlformats.org/drawingml/2006/main" sz="4800" i="1">
                        <a:solidFill>
                          <a:srgbClr val="017000"/>
                        </a:solidFill>
                        <a:latin typeface="Cambria Math" panose="02040503050406030204" pitchFamily="18" charset="0"/>
                      </a:rPr>
                      <m:t>(</m:t>
                    </m:r>
                    <m:sSup>
                      <m:e>
                        <m:r>
                          <a:rPr xmlns:a="http://schemas.openxmlformats.org/drawingml/2006/main" sz="4800" i="1">
                            <a:solidFill>
                              <a:srgbClr val="017000"/>
                            </a:solidFill>
                            <a:latin typeface="Cambria Math" panose="02040503050406030204" pitchFamily="18" charset="0"/>
                          </a:rPr>
                          <m:t>f</m:t>
                        </m:r>
                      </m:e>
                      <m:sup>
                        <m:r>
                          <a:rPr xmlns:a="http://schemas.openxmlformats.org/drawingml/2006/main" sz="4800" i="1">
                            <a:solidFill>
                              <a:srgbClr val="017000"/>
                            </a:solidFill>
                            <a:latin typeface="Cambria Math" panose="02040503050406030204" pitchFamily="18" charset="0"/>
                          </a:rPr>
                          <m:t>⋆</m:t>
                        </m:r>
                      </m:sup>
                    </m:sSup>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Z</m:t>
                    </m:r>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X</m:t>
                        </m:r>
                      </m:e>
                      <m:sub>
                        <m:r>
                          <a:rPr xmlns:a="http://schemas.openxmlformats.org/drawingml/2006/main" sz="4800" i="1">
                            <a:solidFill>
                              <a:srgbClr val="017000"/>
                            </a:solidFill>
                            <a:latin typeface="Cambria Math" panose="02040503050406030204" pitchFamily="18" charset="0"/>
                          </a:rPr>
                          <m:t>1</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sub>
                    </m:sSub>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Y</m:t>
                        </m:r>
                      </m:e>
                      <m:sub>
                        <m:r>
                          <a:rPr xmlns:a="http://schemas.openxmlformats.org/drawingml/2006/main" sz="4800" i="1">
                            <a:solidFill>
                              <a:srgbClr val="017000"/>
                            </a:solidFill>
                            <a:latin typeface="Cambria Math" panose="02040503050406030204" pitchFamily="18" charset="0"/>
                          </a:rPr>
                          <m:t>1</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sub>
                    </m:sSub>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m:t>
                    </m:r>
                  </m:lim>
                </m:limLow>
              </m:oMath>
            </a14:m>
            <a:endParaRPr>
              <a:solidFill>
                <a:srgbClr val="017100"/>
              </a:solidFill>
            </a:endParaRP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1" name="A new primitive for uncertainty quantification"/>
          <p:cNvSpPr txBox="1"/>
          <p:nvPr>
            <p:ph type="title"/>
          </p:nvPr>
        </p:nvSpPr>
        <p:spPr>
          <a:prstGeom prst="rect">
            <a:avLst/>
          </a:prstGeom>
        </p:spPr>
        <p:txBody>
          <a:bodyPr/>
          <a:lstStyle>
            <a:lvl1pPr defTabSz="2389572">
              <a:defRPr spc="-166" sz="8330"/>
            </a:lvl1pPr>
          </a:lstStyle>
          <a:p>
            <a:pPr/>
            <a:r>
              <a:t>A new primitive for uncertainty quantification</a:t>
            </a:r>
          </a:p>
        </p:txBody>
      </p:sp>
      <p:sp>
        <p:nvSpPr>
          <p:cNvPr id="352" name="Uncertainty comes from missing data yet to be observed"/>
          <p:cNvSpPr/>
          <p:nvPr/>
        </p:nvSpPr>
        <p:spPr>
          <a:xfrm>
            <a:off x="2113550" y="3233645"/>
            <a:ext cx="20156900" cy="4837831"/>
          </a:xfrm>
          <a:prstGeom prst="rect">
            <a:avLst/>
          </a:prstGeom>
          <a:solidFill>
            <a:srgbClr val="FFFFFF"/>
          </a:solidFill>
          <a:ln w="88900">
            <a:solidFill>
              <a:srgbClr val="000000"/>
            </a:solidFill>
            <a:miter/>
          </a:ln>
          <a:extLst>
            <a:ext uri="{C572A759-6A51-4108-AA02-DFA0A04FC94B}">
              <ma14:wrappingTextBoxFlag xmlns:ma14="http://schemas.microsoft.com/office/mac/drawingml/2011/main" val="1"/>
            </a:ext>
          </a:extLst>
        </p:spPr>
        <p:txBody>
          <a:bodyPr lIns="50800" tIns="50800" rIns="50800" bIns="50800"/>
          <a:lstStyle/>
          <a:p>
            <a:pPr marL="231140" indent="-231140" algn="ctr" defTabSz="457200">
              <a:lnSpc>
                <a:spcPct val="20000"/>
              </a:lnSpc>
              <a:spcBef>
                <a:spcPts val="0"/>
              </a:spcBef>
              <a:defRPr sz="5300">
                <a:latin typeface="Helvetica Neue Thin"/>
                <a:ea typeface="Helvetica Neue Thin"/>
                <a:cs typeface="Helvetica Neue Thin"/>
                <a:sym typeface="Helvetica Neue Thin"/>
              </a:defRPr>
            </a:pPr>
            <a:br/>
            <a:r>
              <a:t>Uncertainty comes from </a:t>
            </a:r>
            <a:r>
              <a:rPr b="1">
                <a:latin typeface="+mn-lt"/>
                <a:ea typeface="+mn-ea"/>
                <a:cs typeface="+mn-cs"/>
                <a:sym typeface="Helvetica Neue"/>
              </a:rPr>
              <a:t>missing data</a:t>
            </a:r>
            <a:r>
              <a:t> yet to be observed</a:t>
            </a:r>
          </a:p>
          <a:p>
            <a:pPr marL="231140" indent="-231140" algn="ctr" defTabSz="457200">
              <a:lnSpc>
                <a:spcPct val="50000"/>
              </a:lnSpc>
              <a:spcBef>
                <a:spcPts val="0"/>
              </a:spcBef>
              <a:defRPr sz="4000">
                <a:latin typeface="Helvetica Neue Thin"/>
                <a:ea typeface="Helvetica Neue Thin"/>
                <a:cs typeface="Helvetica Neue Thin"/>
                <a:sym typeface="Helvetica Neue Thin"/>
              </a:defRPr>
            </a:pPr>
          </a:p>
          <a:p>
            <a:pPr marL="231140" indent="-231140" algn="ctr" defTabSz="457200">
              <a:lnSpc>
                <a:spcPct val="100000"/>
              </a:lnSpc>
              <a:spcBef>
                <a:spcPts val="0"/>
              </a:spcBef>
              <a:defRPr sz="4000">
                <a:latin typeface="Helvetica Neue Thin"/>
                <a:ea typeface="Helvetica Neue Thin"/>
                <a:cs typeface="Helvetica Neue Thin"/>
                <a:sym typeface="Helvetica Neue Thin"/>
              </a:defRPr>
            </a:pPr>
            <a:br/>
            <a14:m>
              <m:oMath>
                <m:r>
                  <m:rPr>
                    <m:sty m:val="p"/>
                    <m:scr m:val="double-struck"/>
                  </m:rPr>
                  <a:rPr xmlns:a="http://schemas.openxmlformats.org/drawingml/2006/main" sz="5150" i="1">
                    <a:solidFill>
                      <a:srgbClr val="B41700"/>
                    </a:solidFill>
                    <a:latin typeface="Cambria Math" panose="02040503050406030204" pitchFamily="18" charset="0"/>
                  </a:rPr>
                  <m:t>P</m:t>
                </m:r>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Y</m:t>
                    </m:r>
                  </m:e>
                  <m:sub>
                    <m:r>
                      <a:rPr xmlns:a="http://schemas.openxmlformats.org/drawingml/2006/main" sz="5150" i="1">
                        <a:solidFill>
                          <a:srgbClr val="B41700"/>
                        </a:solidFill>
                        <a:latin typeface="Cambria Math" panose="02040503050406030204" pitchFamily="18" charset="0"/>
                      </a:rPr>
                      <m:t>t</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r>
                  <a:rPr xmlns:a="http://schemas.openxmlformats.org/drawingml/2006/main" sz="5150" i="1">
                    <a:solidFill>
                      <a:srgbClr val="B41700"/>
                    </a:solidFill>
                    <a:latin typeface="Cambria Math" panose="02040503050406030204" pitchFamily="18" charset="0"/>
                  </a:rPr>
                  <m:t>∣</m:t>
                </m:r>
                <m:limLow>
                  <m:e>
                    <m:r>
                      <a:rPr xmlns:a="http://schemas.openxmlformats.org/drawingml/2006/main" sz="5150" i="1">
                        <a:solidFill>
                          <a:srgbClr val="B41700"/>
                        </a:solidFill>
                        <a:latin typeface="Cambria Math" panose="02040503050406030204" pitchFamily="18" charset="0"/>
                      </a:rPr>
                      <m:t>Z</m:t>
                    </m:r>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X</m:t>
                        </m:r>
                      </m:e>
                      <m:sub>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Y</m:t>
                        </m:r>
                      </m:e>
                      <m:sub>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e>
                  <m:lim>
                    <m:r>
                      <a:rPr xmlns:a="http://schemas.openxmlformats.org/drawingml/2006/main" sz="5150" i="1">
                        <a:solidFill>
                          <a:srgbClr val="B41700"/>
                        </a:solidFill>
                        <a:latin typeface="Cambria Math" panose="02040503050406030204" pitchFamily="18" charset="0"/>
                      </a:rPr>
                      <m:t>⏟</m:t>
                    </m:r>
                  </m:lim>
                </m:limLow>
                <m:r>
                  <a:rPr xmlns:a="http://schemas.openxmlformats.org/drawingml/2006/main" sz="5150" i="1">
                    <a:solidFill>
                      <a:srgbClr val="B41700"/>
                    </a:solidFill>
                    <a:latin typeface="Cambria Math" panose="02040503050406030204" pitchFamily="18" charset="0"/>
                  </a:rPr>
                  <m:t>)</m:t>
                </m:r>
              </m:oMath>
            </a14:m>
            <a:r>
              <a:t> </a:t>
            </a:r>
            <a14:m>
              <m:oMath>
                <m:r>
                  <a:rPr xmlns:a="http://schemas.openxmlformats.org/drawingml/2006/main" sz="4800" i="1">
                    <a:solidFill>
                      <a:srgbClr val="000000"/>
                    </a:solidFill>
                    <a:latin typeface="Cambria Math" panose="02040503050406030204" pitchFamily="18" charset="0"/>
                  </a:rPr>
                  <m:t>=</m:t>
                </m:r>
              </m:oMath>
            </a14:m>
            <a14:m>
              <m:oMath>
                <m:r>
                  <a:rPr xmlns:a="http://schemas.openxmlformats.org/drawingml/2006/main" sz="4800" i="1">
                    <a:solidFill>
                      <a:srgbClr val="017000"/>
                    </a:solidFill>
                    <a:latin typeface="Cambria Math" panose="02040503050406030204" pitchFamily="18" charset="0"/>
                  </a:rPr>
                  <m:t>∫</m:t>
                </m:r>
                <m:limUpp>
                  <m:e>
                    <m:limLow>
                      <m:e>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s</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1</m:t>
                        </m:r>
                      </m:lim>
                    </m:limLow>
                  </m:e>
                  <m:lim>
                    <m:r>
                      <a:rPr xmlns:a="http://schemas.openxmlformats.org/drawingml/2006/main" sz="4800" i="1">
                        <a:solidFill>
                          <a:srgbClr val="017000"/>
                        </a:solidFill>
                        <a:latin typeface="Cambria Math" panose="02040503050406030204" pitchFamily="18" charset="0"/>
                      </a:rPr>
                      <m:t>T</m:t>
                    </m:r>
                  </m:lim>
                </m:limUpp>
                <m:limLow>
                  <m:e>
                    <m:r>
                      <m:rPr>
                        <m:sty m:val="p"/>
                        <m:scr m:val="double-struck"/>
                      </m:rPr>
                      <a:rPr xmlns:a="http://schemas.openxmlformats.org/drawingml/2006/main" sz="4800" i="1">
                        <a:solidFill>
                          <a:srgbClr val="017000"/>
                        </a:solidFill>
                        <a:latin typeface="Cambria Math" panose="02040503050406030204" pitchFamily="18" charset="0"/>
                      </a:rPr>
                      <m:t>P</m:t>
                    </m:r>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Y</m:t>
                        </m:r>
                      </m:e>
                      <m:sub>
                        <m:r>
                          <a:rPr xmlns:a="http://schemas.openxmlformats.org/drawingml/2006/main" sz="4800" i="1">
                            <a:solidFill>
                              <a:srgbClr val="017000"/>
                            </a:solidFill>
                            <a:latin typeface="Cambria Math" panose="02040503050406030204" pitchFamily="18" charset="0"/>
                          </a:rPr>
                          <m:t>s</m:t>
                        </m:r>
                      </m:sub>
                    </m:sSub>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X</m:t>
                        </m:r>
                      </m:e>
                      <m:sub>
                        <m:r>
                          <a:rPr xmlns:a="http://schemas.openxmlformats.org/drawingml/2006/main" sz="4800" i="1">
                            <a:solidFill>
                              <a:srgbClr val="017000"/>
                            </a:solidFill>
                            <a:latin typeface="Cambria Math" panose="02040503050406030204" pitchFamily="18" charset="0"/>
                          </a:rPr>
                          <m:t>s</m:t>
                        </m:r>
                      </m:sub>
                    </m:sSub>
                    <m:r>
                      <a:rPr xmlns:a="http://schemas.openxmlformats.org/drawingml/2006/main" sz="4800" i="1">
                        <a:solidFill>
                          <a:srgbClr val="017000"/>
                        </a:solidFill>
                        <a:latin typeface="Cambria Math" panose="02040503050406030204" pitchFamily="18" charset="0"/>
                      </a:rPr>
                      <m:t>,</m:t>
                    </m:r>
                    <m:sSup>
                      <m:e>
                        <m:r>
                          <a:rPr xmlns:a="http://schemas.openxmlformats.org/drawingml/2006/main" sz="4800" i="1">
                            <a:solidFill>
                              <a:srgbClr val="017000"/>
                            </a:solidFill>
                            <a:latin typeface="Cambria Math" panose="02040503050406030204" pitchFamily="18" charset="0"/>
                          </a:rPr>
                          <m:t>f</m:t>
                        </m:r>
                      </m:e>
                      <m:sup>
                        <m:r>
                          <a:rPr xmlns:a="http://schemas.openxmlformats.org/drawingml/2006/main" sz="4800" i="1">
                            <a:solidFill>
                              <a:srgbClr val="017000"/>
                            </a:solidFill>
                            <a:latin typeface="Cambria Math" panose="02040503050406030204" pitchFamily="18" charset="0"/>
                          </a:rPr>
                          <m:t>⋆</m:t>
                        </m:r>
                      </m:sup>
                    </m:sSup>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Z</m:t>
                    </m:r>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m:t>
                    </m:r>
                  </m:lim>
                </m:limLow>
                <m:r>
                  <a:rPr xmlns:a="http://schemas.openxmlformats.org/drawingml/2006/main" sz="4800" i="1">
                    <a:solidFill>
                      <a:srgbClr val="017000"/>
                    </a:solidFill>
                    <a:latin typeface="Cambria Math" panose="02040503050406030204" pitchFamily="18" charset="0"/>
                  </a:rPr>
                  <m:t>d</m:t>
                </m:r>
                <m:limLow>
                  <m:e>
                    <m:r>
                      <m:rPr>
                        <m:sty m:val="p"/>
                        <m:scr m:val="double-struck"/>
                      </m:rPr>
                      <a:rPr xmlns:a="http://schemas.openxmlformats.org/drawingml/2006/main" sz="4800" i="1">
                        <a:solidFill>
                          <a:srgbClr val="017000"/>
                        </a:solidFill>
                        <a:latin typeface="Cambria Math" panose="02040503050406030204" pitchFamily="18" charset="0"/>
                      </a:rPr>
                      <m:t>P</m:t>
                    </m:r>
                    <m:r>
                      <a:rPr xmlns:a="http://schemas.openxmlformats.org/drawingml/2006/main" sz="4800" i="1">
                        <a:solidFill>
                          <a:srgbClr val="017000"/>
                        </a:solidFill>
                        <a:latin typeface="Cambria Math" panose="02040503050406030204" pitchFamily="18" charset="0"/>
                      </a:rPr>
                      <m:t>(</m:t>
                    </m:r>
                    <m:sSup>
                      <m:e>
                        <m:r>
                          <a:rPr xmlns:a="http://schemas.openxmlformats.org/drawingml/2006/main" sz="4800" i="1">
                            <a:solidFill>
                              <a:srgbClr val="017000"/>
                            </a:solidFill>
                            <a:latin typeface="Cambria Math" panose="02040503050406030204" pitchFamily="18" charset="0"/>
                          </a:rPr>
                          <m:t>f</m:t>
                        </m:r>
                      </m:e>
                      <m:sup>
                        <m:r>
                          <a:rPr xmlns:a="http://schemas.openxmlformats.org/drawingml/2006/main" sz="4800" i="1">
                            <a:solidFill>
                              <a:srgbClr val="017000"/>
                            </a:solidFill>
                            <a:latin typeface="Cambria Math" panose="02040503050406030204" pitchFamily="18" charset="0"/>
                          </a:rPr>
                          <m:t>⋆</m:t>
                        </m:r>
                      </m:sup>
                    </m:sSup>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Z</m:t>
                    </m:r>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X</m:t>
                        </m:r>
                      </m:e>
                      <m:sub>
                        <m:r>
                          <a:rPr xmlns:a="http://schemas.openxmlformats.org/drawingml/2006/main" sz="4800" i="1">
                            <a:solidFill>
                              <a:srgbClr val="017000"/>
                            </a:solidFill>
                            <a:latin typeface="Cambria Math" panose="02040503050406030204" pitchFamily="18" charset="0"/>
                          </a:rPr>
                          <m:t>1</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sub>
                    </m:sSub>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Y</m:t>
                        </m:r>
                      </m:e>
                      <m:sub>
                        <m:r>
                          <a:rPr xmlns:a="http://schemas.openxmlformats.org/drawingml/2006/main" sz="4800" i="1">
                            <a:solidFill>
                              <a:srgbClr val="017000"/>
                            </a:solidFill>
                            <a:latin typeface="Cambria Math" panose="02040503050406030204" pitchFamily="18" charset="0"/>
                          </a:rPr>
                          <m:t>1</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sub>
                    </m:sSub>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m:t>
                    </m:r>
                  </m:lim>
                </m:limLow>
              </m:oMath>
            </a14:m>
            <a:endParaRPr>
              <a:solidFill>
                <a:srgbClr val="017100"/>
              </a:solidFill>
            </a:endParaRPr>
          </a:p>
        </p:txBody>
      </p:sp>
      <p:sp>
        <p:nvSpPr>
          <p:cNvPr id="353" name="Line"/>
          <p:cNvSpPr/>
          <p:nvPr/>
        </p:nvSpPr>
        <p:spPr>
          <a:xfrm flipH="1" flipV="1">
            <a:off x="8092824" y="6274696"/>
            <a:ext cx="780878" cy="780878"/>
          </a:xfrm>
          <a:prstGeom prst="line">
            <a:avLst/>
          </a:prstGeom>
          <a:ln w="76200">
            <a:solidFill>
              <a:schemeClr val="accent5">
                <a:lumOff val="-29866"/>
              </a:schemeClr>
            </a:solidFill>
            <a:miter lim="400000"/>
            <a:tailEnd type="triangle"/>
          </a:ln>
        </p:spPr>
        <p:txBody>
          <a:bodyPr lIns="50800" tIns="50800" rIns="50800" bIns="50800" anchor="ctr"/>
          <a:lstStyle/>
          <a:p>
            <a:pPr/>
          </a:p>
        </p:txBody>
      </p:sp>
      <p:sp>
        <p:nvSpPr>
          <p:cNvPr id="354" name="Line"/>
          <p:cNvSpPr/>
          <p:nvPr/>
        </p:nvSpPr>
        <p:spPr>
          <a:xfrm flipV="1">
            <a:off x="5336201" y="5852856"/>
            <a:ext cx="1" cy="1165693"/>
          </a:xfrm>
          <a:prstGeom prst="line">
            <a:avLst/>
          </a:prstGeom>
          <a:ln w="76200">
            <a:solidFill>
              <a:schemeClr val="accent5">
                <a:lumOff val="-29866"/>
              </a:schemeClr>
            </a:solidFill>
            <a:miter lim="400000"/>
            <a:tailEnd type="triangle"/>
          </a:ln>
        </p:spPr>
        <p:txBody>
          <a:bodyPr lIns="50800" tIns="50800" rIns="50800" bIns="50800" anchor="ctr"/>
          <a:lstStyle/>
          <a:p>
            <a:pPr/>
          </a:p>
        </p:txBody>
      </p:sp>
      <p:sp>
        <p:nvSpPr>
          <p:cNvPr id="355" name="future"/>
          <p:cNvSpPr txBox="1"/>
          <p:nvPr/>
        </p:nvSpPr>
        <p:spPr>
          <a:xfrm>
            <a:off x="4533815" y="7055325"/>
            <a:ext cx="1604773" cy="8078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latin typeface="Helvetica Neue Light"/>
                <a:ea typeface="Helvetica Neue Light"/>
                <a:cs typeface="Helvetica Neue Light"/>
                <a:sym typeface="Helvetica Neue Light"/>
              </a:defRPr>
            </a:lvl1pPr>
          </a:lstStyle>
          <a:p>
            <a:pPr/>
            <a:r>
              <a:t>future</a:t>
            </a:r>
          </a:p>
        </p:txBody>
      </p:sp>
      <p:sp>
        <p:nvSpPr>
          <p:cNvPr id="356" name="past"/>
          <p:cNvSpPr txBox="1"/>
          <p:nvPr/>
        </p:nvSpPr>
        <p:spPr>
          <a:xfrm>
            <a:off x="8334447" y="7074885"/>
            <a:ext cx="1254253" cy="807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latin typeface="Helvetica Neue Light"/>
                <a:ea typeface="Helvetica Neue Light"/>
                <a:cs typeface="Helvetica Neue Light"/>
                <a:sym typeface="Helvetica Neue Light"/>
              </a:defRPr>
            </a:lvl1pPr>
          </a:lstStyle>
          <a:p>
            <a:pPr/>
            <a:r>
              <a:t>past</a:t>
            </a:r>
          </a:p>
        </p:txBody>
      </p:sp>
      <p:sp>
        <p:nvSpPr>
          <p:cNvPr id="357" name="Line"/>
          <p:cNvSpPr/>
          <p:nvPr/>
        </p:nvSpPr>
        <p:spPr>
          <a:xfrm flipV="1">
            <a:off x="14662664" y="6249085"/>
            <a:ext cx="1" cy="809878"/>
          </a:xfrm>
          <a:prstGeom prst="line">
            <a:avLst/>
          </a:prstGeom>
          <a:ln w="76200">
            <a:solidFill>
              <a:schemeClr val="accent3">
                <a:hueOff val="914338"/>
                <a:satOff val="31515"/>
                <a:lumOff val="-30790"/>
              </a:schemeClr>
            </a:solidFill>
            <a:miter lim="400000"/>
            <a:tailEnd type="triangle"/>
          </a:ln>
        </p:spPr>
        <p:txBody>
          <a:bodyPr lIns="50800" tIns="50800" rIns="50800" bIns="50800" anchor="ctr"/>
          <a:lstStyle/>
          <a:p>
            <a:pPr/>
          </a:p>
        </p:txBody>
      </p:sp>
      <p:sp>
        <p:nvSpPr>
          <p:cNvPr id="358" name="likelihood (DGP)"/>
          <p:cNvSpPr txBox="1"/>
          <p:nvPr/>
        </p:nvSpPr>
        <p:spPr>
          <a:xfrm>
            <a:off x="12716592" y="7100075"/>
            <a:ext cx="4258362" cy="807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3">
                    <a:hueOff val="914338"/>
                    <a:satOff val="31515"/>
                    <a:lumOff val="-30790"/>
                  </a:schemeClr>
                </a:solidFill>
                <a:latin typeface="Helvetica Neue Light"/>
                <a:ea typeface="Helvetica Neue Light"/>
                <a:cs typeface="Helvetica Neue Light"/>
                <a:sym typeface="Helvetica Neue Light"/>
              </a:defRPr>
            </a:lvl1pPr>
          </a:lstStyle>
          <a:p>
            <a:pPr/>
            <a:r>
              <a:t>likelihood (DGP)</a:t>
            </a:r>
          </a:p>
        </p:txBody>
      </p:sp>
      <p:sp>
        <p:nvSpPr>
          <p:cNvPr id="359" name="Line"/>
          <p:cNvSpPr/>
          <p:nvPr/>
        </p:nvSpPr>
        <p:spPr>
          <a:xfrm flipH="1" flipV="1">
            <a:off x="18328845" y="6280061"/>
            <a:ext cx="820527" cy="820527"/>
          </a:xfrm>
          <a:prstGeom prst="line">
            <a:avLst/>
          </a:prstGeom>
          <a:ln w="76200">
            <a:solidFill>
              <a:schemeClr val="accent3">
                <a:hueOff val="914338"/>
                <a:satOff val="31515"/>
                <a:lumOff val="-30790"/>
              </a:schemeClr>
            </a:solidFill>
            <a:miter lim="400000"/>
            <a:tailEnd type="triangle"/>
          </a:ln>
        </p:spPr>
        <p:txBody>
          <a:bodyPr lIns="50800" tIns="50800" rIns="50800" bIns="50800" anchor="ctr"/>
          <a:lstStyle/>
          <a:p>
            <a:pPr/>
          </a:p>
        </p:txBody>
      </p:sp>
      <p:sp>
        <p:nvSpPr>
          <p:cNvPr id="360" name="prior"/>
          <p:cNvSpPr txBox="1"/>
          <p:nvPr/>
        </p:nvSpPr>
        <p:spPr>
          <a:xfrm>
            <a:off x="18603076" y="7100075"/>
            <a:ext cx="1299973" cy="807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3">
                    <a:hueOff val="914338"/>
                    <a:satOff val="31515"/>
                    <a:lumOff val="-30790"/>
                  </a:schemeClr>
                </a:solidFill>
                <a:latin typeface="Helvetica Neue Light"/>
                <a:ea typeface="Helvetica Neue Light"/>
                <a:cs typeface="Helvetica Neue Light"/>
                <a:sym typeface="Helvetica Neue Light"/>
              </a:defRPr>
            </a:lvl1pPr>
          </a:lstStyle>
          <a:p>
            <a:pPr/>
            <a:r>
              <a:t>prior</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2" name="A new primitive for uncertainty quantification"/>
          <p:cNvSpPr txBox="1"/>
          <p:nvPr>
            <p:ph type="title"/>
          </p:nvPr>
        </p:nvSpPr>
        <p:spPr>
          <a:prstGeom prst="rect">
            <a:avLst/>
          </a:prstGeom>
        </p:spPr>
        <p:txBody>
          <a:bodyPr/>
          <a:lstStyle>
            <a:lvl1pPr defTabSz="2389572">
              <a:defRPr spc="-166" sz="8330"/>
            </a:lvl1pPr>
          </a:lstStyle>
          <a:p>
            <a:pPr/>
            <a:r>
              <a:t>A new primitive for uncertainty quantification</a:t>
            </a:r>
          </a:p>
        </p:txBody>
      </p:sp>
      <p:sp>
        <p:nvSpPr>
          <p:cNvPr id="363" name="Uncertainty comes from missing data yet to be observed"/>
          <p:cNvSpPr/>
          <p:nvPr/>
        </p:nvSpPr>
        <p:spPr>
          <a:xfrm>
            <a:off x="2113550" y="3233645"/>
            <a:ext cx="20156900" cy="4837831"/>
          </a:xfrm>
          <a:prstGeom prst="rect">
            <a:avLst/>
          </a:prstGeom>
          <a:solidFill>
            <a:srgbClr val="FFFFFF"/>
          </a:solidFill>
          <a:ln w="88900">
            <a:solidFill>
              <a:srgbClr val="000000"/>
            </a:solidFill>
            <a:miter/>
          </a:ln>
          <a:extLst>
            <a:ext uri="{C572A759-6A51-4108-AA02-DFA0A04FC94B}">
              <ma14:wrappingTextBoxFlag xmlns:ma14="http://schemas.microsoft.com/office/mac/drawingml/2011/main" val="1"/>
            </a:ext>
          </a:extLst>
        </p:spPr>
        <p:txBody>
          <a:bodyPr lIns="50800" tIns="50800" rIns="50800" bIns="50800"/>
          <a:lstStyle/>
          <a:p>
            <a:pPr marL="231140" indent="-231140" algn="ctr" defTabSz="457200">
              <a:lnSpc>
                <a:spcPct val="20000"/>
              </a:lnSpc>
              <a:spcBef>
                <a:spcPts val="0"/>
              </a:spcBef>
              <a:defRPr sz="5300">
                <a:latin typeface="Helvetica Neue Thin"/>
                <a:ea typeface="Helvetica Neue Thin"/>
                <a:cs typeface="Helvetica Neue Thin"/>
                <a:sym typeface="Helvetica Neue Thin"/>
              </a:defRPr>
            </a:pPr>
            <a:br/>
            <a:r>
              <a:t>Uncertainty comes from </a:t>
            </a:r>
            <a:r>
              <a:rPr b="1">
                <a:latin typeface="+mn-lt"/>
                <a:ea typeface="+mn-ea"/>
                <a:cs typeface="+mn-cs"/>
                <a:sym typeface="Helvetica Neue"/>
              </a:rPr>
              <a:t>missing data</a:t>
            </a:r>
            <a:r>
              <a:t> yet to be observed</a:t>
            </a:r>
          </a:p>
          <a:p>
            <a:pPr marL="231140" indent="-231140" algn="ctr" defTabSz="457200">
              <a:lnSpc>
                <a:spcPct val="50000"/>
              </a:lnSpc>
              <a:spcBef>
                <a:spcPts val="0"/>
              </a:spcBef>
              <a:defRPr sz="4000">
                <a:latin typeface="Helvetica Neue Thin"/>
                <a:ea typeface="Helvetica Neue Thin"/>
                <a:cs typeface="Helvetica Neue Thin"/>
                <a:sym typeface="Helvetica Neue Thin"/>
              </a:defRPr>
            </a:pPr>
          </a:p>
          <a:p>
            <a:pPr marL="231140" indent="-231140" algn="ctr" defTabSz="457200">
              <a:lnSpc>
                <a:spcPct val="100000"/>
              </a:lnSpc>
              <a:spcBef>
                <a:spcPts val="0"/>
              </a:spcBef>
              <a:defRPr sz="4000">
                <a:latin typeface="Helvetica Neue Thin"/>
                <a:ea typeface="Helvetica Neue Thin"/>
                <a:cs typeface="Helvetica Neue Thin"/>
                <a:sym typeface="Helvetica Neue Thin"/>
              </a:defRPr>
            </a:pPr>
            <a:br/>
            <a14:m>
              <m:oMath>
                <m:r>
                  <m:rPr>
                    <m:sty m:val="p"/>
                    <m:scr m:val="double-struck"/>
                  </m:rPr>
                  <a:rPr xmlns:a="http://schemas.openxmlformats.org/drawingml/2006/main" sz="5150" i="1">
                    <a:solidFill>
                      <a:srgbClr val="B41700"/>
                    </a:solidFill>
                    <a:latin typeface="Cambria Math" panose="02040503050406030204" pitchFamily="18" charset="0"/>
                  </a:rPr>
                  <m:t>P</m:t>
                </m:r>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Y</m:t>
                    </m:r>
                  </m:e>
                  <m:sub>
                    <m:r>
                      <a:rPr xmlns:a="http://schemas.openxmlformats.org/drawingml/2006/main" sz="5150" i="1">
                        <a:solidFill>
                          <a:srgbClr val="B41700"/>
                        </a:solidFill>
                        <a:latin typeface="Cambria Math" panose="02040503050406030204" pitchFamily="18" charset="0"/>
                      </a:rPr>
                      <m:t>t</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r>
                  <a:rPr xmlns:a="http://schemas.openxmlformats.org/drawingml/2006/main" sz="5150" i="1">
                    <a:solidFill>
                      <a:srgbClr val="B41700"/>
                    </a:solidFill>
                    <a:latin typeface="Cambria Math" panose="02040503050406030204" pitchFamily="18" charset="0"/>
                  </a:rPr>
                  <m:t>∣</m:t>
                </m:r>
                <m:limLow>
                  <m:e>
                    <m:r>
                      <a:rPr xmlns:a="http://schemas.openxmlformats.org/drawingml/2006/main" sz="5150" i="1">
                        <a:solidFill>
                          <a:srgbClr val="B41700"/>
                        </a:solidFill>
                        <a:latin typeface="Cambria Math" panose="02040503050406030204" pitchFamily="18" charset="0"/>
                      </a:rPr>
                      <m:t>Z</m:t>
                    </m:r>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X</m:t>
                        </m:r>
                      </m:e>
                      <m:sub>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r>
                      <a:rPr xmlns:a="http://schemas.openxmlformats.org/drawingml/2006/main" sz="5150" i="1">
                        <a:solidFill>
                          <a:srgbClr val="B41700"/>
                        </a:solidFill>
                        <a:latin typeface="Cambria Math" panose="02040503050406030204" pitchFamily="18" charset="0"/>
                      </a:rPr>
                      <m:t>,</m:t>
                    </m:r>
                    <m:sSub>
                      <m:e>
                        <m:r>
                          <a:rPr xmlns:a="http://schemas.openxmlformats.org/drawingml/2006/main" sz="5150" i="1">
                            <a:solidFill>
                              <a:srgbClr val="B41700"/>
                            </a:solidFill>
                            <a:latin typeface="Cambria Math" panose="02040503050406030204" pitchFamily="18" charset="0"/>
                          </a:rPr>
                          <m:t>Y</m:t>
                        </m:r>
                      </m:e>
                      <m:sub>
                        <m:r>
                          <a:rPr xmlns:a="http://schemas.openxmlformats.org/drawingml/2006/main" sz="5150" i="1">
                            <a:solidFill>
                              <a:srgbClr val="B41700"/>
                            </a:solidFill>
                            <a:latin typeface="Cambria Math" panose="02040503050406030204" pitchFamily="18" charset="0"/>
                          </a:rPr>
                          <m:t>1</m:t>
                        </m:r>
                        <m:r>
                          <a:rPr xmlns:a="http://schemas.openxmlformats.org/drawingml/2006/main" sz="5150" i="1">
                            <a:solidFill>
                              <a:srgbClr val="B41700"/>
                            </a:solidFill>
                            <a:latin typeface="Cambria Math" panose="02040503050406030204" pitchFamily="18" charset="0"/>
                          </a:rPr>
                          <m:t>:</m:t>
                        </m:r>
                        <m:r>
                          <a:rPr xmlns:a="http://schemas.openxmlformats.org/drawingml/2006/main" sz="5150" i="1">
                            <a:solidFill>
                              <a:srgbClr val="B41700"/>
                            </a:solidFill>
                            <a:latin typeface="Cambria Math" panose="02040503050406030204" pitchFamily="18" charset="0"/>
                          </a:rPr>
                          <m:t>t</m:t>
                        </m:r>
                      </m:sub>
                    </m:sSub>
                  </m:e>
                  <m:lim>
                    <m:r>
                      <a:rPr xmlns:a="http://schemas.openxmlformats.org/drawingml/2006/main" sz="5150" i="1">
                        <a:solidFill>
                          <a:srgbClr val="B41700"/>
                        </a:solidFill>
                        <a:latin typeface="Cambria Math" panose="02040503050406030204" pitchFamily="18" charset="0"/>
                      </a:rPr>
                      <m:t>⏟</m:t>
                    </m:r>
                  </m:lim>
                </m:limLow>
                <m:r>
                  <a:rPr xmlns:a="http://schemas.openxmlformats.org/drawingml/2006/main" sz="5150" i="1">
                    <a:solidFill>
                      <a:srgbClr val="B41700"/>
                    </a:solidFill>
                    <a:latin typeface="Cambria Math" panose="02040503050406030204" pitchFamily="18" charset="0"/>
                  </a:rPr>
                  <m:t>)</m:t>
                </m:r>
              </m:oMath>
            </a14:m>
            <a:r>
              <a:t> </a:t>
            </a:r>
            <a14:m>
              <m:oMath>
                <m:r>
                  <a:rPr xmlns:a="http://schemas.openxmlformats.org/drawingml/2006/main" sz="4800" i="1">
                    <a:solidFill>
                      <a:srgbClr val="000000"/>
                    </a:solidFill>
                    <a:latin typeface="Cambria Math" panose="02040503050406030204" pitchFamily="18" charset="0"/>
                  </a:rPr>
                  <m:t>=</m:t>
                </m:r>
              </m:oMath>
            </a14:m>
            <a14:m>
              <m:oMath>
                <m:r>
                  <a:rPr xmlns:a="http://schemas.openxmlformats.org/drawingml/2006/main" sz="4800" i="1">
                    <a:solidFill>
                      <a:srgbClr val="017000"/>
                    </a:solidFill>
                    <a:latin typeface="Cambria Math" panose="02040503050406030204" pitchFamily="18" charset="0"/>
                  </a:rPr>
                  <m:t>∫</m:t>
                </m:r>
                <m:limUpp>
                  <m:e>
                    <m:limLow>
                      <m:e>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s</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1</m:t>
                        </m:r>
                      </m:lim>
                    </m:limLow>
                  </m:e>
                  <m:lim>
                    <m:r>
                      <a:rPr xmlns:a="http://schemas.openxmlformats.org/drawingml/2006/main" sz="4800" i="1">
                        <a:solidFill>
                          <a:srgbClr val="017000"/>
                        </a:solidFill>
                        <a:latin typeface="Cambria Math" panose="02040503050406030204" pitchFamily="18" charset="0"/>
                      </a:rPr>
                      <m:t>T</m:t>
                    </m:r>
                  </m:lim>
                </m:limUpp>
                <m:limLow>
                  <m:e>
                    <m:r>
                      <m:rPr>
                        <m:sty m:val="p"/>
                        <m:scr m:val="double-struck"/>
                      </m:rPr>
                      <a:rPr xmlns:a="http://schemas.openxmlformats.org/drawingml/2006/main" sz="4800" i="1">
                        <a:solidFill>
                          <a:srgbClr val="017000"/>
                        </a:solidFill>
                        <a:latin typeface="Cambria Math" panose="02040503050406030204" pitchFamily="18" charset="0"/>
                      </a:rPr>
                      <m:t>P</m:t>
                    </m:r>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Y</m:t>
                        </m:r>
                      </m:e>
                      <m:sub>
                        <m:r>
                          <a:rPr xmlns:a="http://schemas.openxmlformats.org/drawingml/2006/main" sz="4800" i="1">
                            <a:solidFill>
                              <a:srgbClr val="017000"/>
                            </a:solidFill>
                            <a:latin typeface="Cambria Math" panose="02040503050406030204" pitchFamily="18" charset="0"/>
                          </a:rPr>
                          <m:t>s</m:t>
                        </m:r>
                      </m:sub>
                    </m:sSub>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X</m:t>
                        </m:r>
                      </m:e>
                      <m:sub>
                        <m:r>
                          <a:rPr xmlns:a="http://schemas.openxmlformats.org/drawingml/2006/main" sz="4800" i="1">
                            <a:solidFill>
                              <a:srgbClr val="017000"/>
                            </a:solidFill>
                            <a:latin typeface="Cambria Math" panose="02040503050406030204" pitchFamily="18" charset="0"/>
                          </a:rPr>
                          <m:t>s</m:t>
                        </m:r>
                      </m:sub>
                    </m:sSub>
                    <m:r>
                      <a:rPr xmlns:a="http://schemas.openxmlformats.org/drawingml/2006/main" sz="4800" i="1">
                        <a:solidFill>
                          <a:srgbClr val="017000"/>
                        </a:solidFill>
                        <a:latin typeface="Cambria Math" panose="02040503050406030204" pitchFamily="18" charset="0"/>
                      </a:rPr>
                      <m:t>,</m:t>
                    </m:r>
                    <m:sSup>
                      <m:e>
                        <m:r>
                          <a:rPr xmlns:a="http://schemas.openxmlformats.org/drawingml/2006/main" sz="4800" i="1">
                            <a:solidFill>
                              <a:srgbClr val="017000"/>
                            </a:solidFill>
                            <a:latin typeface="Cambria Math" panose="02040503050406030204" pitchFamily="18" charset="0"/>
                          </a:rPr>
                          <m:t>f</m:t>
                        </m:r>
                      </m:e>
                      <m:sup>
                        <m:r>
                          <a:rPr xmlns:a="http://schemas.openxmlformats.org/drawingml/2006/main" sz="4800" i="1">
                            <a:solidFill>
                              <a:srgbClr val="017000"/>
                            </a:solidFill>
                            <a:latin typeface="Cambria Math" panose="02040503050406030204" pitchFamily="18" charset="0"/>
                          </a:rPr>
                          <m:t>⋆</m:t>
                        </m:r>
                      </m:sup>
                    </m:sSup>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Z</m:t>
                    </m:r>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m:t>
                    </m:r>
                  </m:lim>
                </m:limLow>
                <m:r>
                  <a:rPr xmlns:a="http://schemas.openxmlformats.org/drawingml/2006/main" sz="4800" i="1">
                    <a:solidFill>
                      <a:srgbClr val="017000"/>
                    </a:solidFill>
                    <a:latin typeface="Cambria Math" panose="02040503050406030204" pitchFamily="18" charset="0"/>
                  </a:rPr>
                  <m:t>d</m:t>
                </m:r>
                <m:limLow>
                  <m:e>
                    <m:r>
                      <m:rPr>
                        <m:sty m:val="p"/>
                        <m:scr m:val="double-struck"/>
                      </m:rPr>
                      <a:rPr xmlns:a="http://schemas.openxmlformats.org/drawingml/2006/main" sz="4800" i="1">
                        <a:solidFill>
                          <a:srgbClr val="017000"/>
                        </a:solidFill>
                        <a:latin typeface="Cambria Math" panose="02040503050406030204" pitchFamily="18" charset="0"/>
                      </a:rPr>
                      <m:t>P</m:t>
                    </m:r>
                    <m:r>
                      <a:rPr xmlns:a="http://schemas.openxmlformats.org/drawingml/2006/main" sz="4800" i="1">
                        <a:solidFill>
                          <a:srgbClr val="017000"/>
                        </a:solidFill>
                        <a:latin typeface="Cambria Math" panose="02040503050406030204" pitchFamily="18" charset="0"/>
                      </a:rPr>
                      <m:t>(</m:t>
                    </m:r>
                    <m:sSup>
                      <m:e>
                        <m:r>
                          <a:rPr xmlns:a="http://schemas.openxmlformats.org/drawingml/2006/main" sz="4800" i="1">
                            <a:solidFill>
                              <a:srgbClr val="017000"/>
                            </a:solidFill>
                            <a:latin typeface="Cambria Math" panose="02040503050406030204" pitchFamily="18" charset="0"/>
                          </a:rPr>
                          <m:t>f</m:t>
                        </m:r>
                      </m:e>
                      <m:sup>
                        <m:r>
                          <a:rPr xmlns:a="http://schemas.openxmlformats.org/drawingml/2006/main" sz="4800" i="1">
                            <a:solidFill>
                              <a:srgbClr val="017000"/>
                            </a:solidFill>
                            <a:latin typeface="Cambria Math" panose="02040503050406030204" pitchFamily="18" charset="0"/>
                          </a:rPr>
                          <m:t>⋆</m:t>
                        </m:r>
                      </m:sup>
                    </m:sSup>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Z</m:t>
                    </m:r>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X</m:t>
                        </m:r>
                      </m:e>
                      <m:sub>
                        <m:r>
                          <a:rPr xmlns:a="http://schemas.openxmlformats.org/drawingml/2006/main" sz="4800" i="1">
                            <a:solidFill>
                              <a:srgbClr val="017000"/>
                            </a:solidFill>
                            <a:latin typeface="Cambria Math" panose="02040503050406030204" pitchFamily="18" charset="0"/>
                          </a:rPr>
                          <m:t>1</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sub>
                    </m:sSub>
                    <m:r>
                      <a:rPr xmlns:a="http://schemas.openxmlformats.org/drawingml/2006/main" sz="4800" i="1">
                        <a:solidFill>
                          <a:srgbClr val="017000"/>
                        </a:solidFill>
                        <a:latin typeface="Cambria Math" panose="02040503050406030204" pitchFamily="18" charset="0"/>
                      </a:rPr>
                      <m:t>,</m:t>
                    </m:r>
                    <m:sSub>
                      <m:e>
                        <m:r>
                          <a:rPr xmlns:a="http://schemas.openxmlformats.org/drawingml/2006/main" sz="4800" i="1">
                            <a:solidFill>
                              <a:srgbClr val="017000"/>
                            </a:solidFill>
                            <a:latin typeface="Cambria Math" panose="02040503050406030204" pitchFamily="18" charset="0"/>
                          </a:rPr>
                          <m:t>Y</m:t>
                        </m:r>
                      </m:e>
                      <m:sub>
                        <m:r>
                          <a:rPr xmlns:a="http://schemas.openxmlformats.org/drawingml/2006/main" sz="4800" i="1">
                            <a:solidFill>
                              <a:srgbClr val="017000"/>
                            </a:solidFill>
                            <a:latin typeface="Cambria Math" panose="02040503050406030204" pitchFamily="18" charset="0"/>
                          </a:rPr>
                          <m:t>1</m:t>
                        </m:r>
                        <m:r>
                          <a:rPr xmlns:a="http://schemas.openxmlformats.org/drawingml/2006/main" sz="4800" i="1">
                            <a:solidFill>
                              <a:srgbClr val="017000"/>
                            </a:solidFill>
                            <a:latin typeface="Cambria Math" panose="02040503050406030204" pitchFamily="18" charset="0"/>
                          </a:rPr>
                          <m:t>:</m:t>
                        </m:r>
                        <m:r>
                          <a:rPr xmlns:a="http://schemas.openxmlformats.org/drawingml/2006/main" sz="4800" i="1">
                            <a:solidFill>
                              <a:srgbClr val="017000"/>
                            </a:solidFill>
                            <a:latin typeface="Cambria Math" panose="02040503050406030204" pitchFamily="18" charset="0"/>
                          </a:rPr>
                          <m:t>t</m:t>
                        </m:r>
                      </m:sub>
                    </m:sSub>
                    <m:r>
                      <a:rPr xmlns:a="http://schemas.openxmlformats.org/drawingml/2006/main" sz="4800" i="1">
                        <a:solidFill>
                          <a:srgbClr val="017000"/>
                        </a:solidFill>
                        <a:latin typeface="Cambria Math" panose="02040503050406030204" pitchFamily="18" charset="0"/>
                      </a:rPr>
                      <m:t>)</m:t>
                    </m:r>
                  </m:e>
                  <m:lim>
                    <m:r>
                      <a:rPr xmlns:a="http://schemas.openxmlformats.org/drawingml/2006/main" sz="4800" i="1">
                        <a:solidFill>
                          <a:srgbClr val="017000"/>
                        </a:solidFill>
                        <a:latin typeface="Cambria Math" panose="02040503050406030204" pitchFamily="18" charset="0"/>
                      </a:rPr>
                      <m:t>⏟</m:t>
                    </m:r>
                  </m:lim>
                </m:limLow>
              </m:oMath>
            </a14:m>
            <a:endParaRPr>
              <a:solidFill>
                <a:srgbClr val="017100"/>
              </a:solidFill>
            </a:endParaRPr>
          </a:p>
        </p:txBody>
      </p:sp>
      <p:sp>
        <p:nvSpPr>
          <p:cNvPr id="364" name="Line"/>
          <p:cNvSpPr/>
          <p:nvPr/>
        </p:nvSpPr>
        <p:spPr>
          <a:xfrm flipH="1" flipV="1">
            <a:off x="8092824" y="6274696"/>
            <a:ext cx="780878" cy="780878"/>
          </a:xfrm>
          <a:prstGeom prst="line">
            <a:avLst/>
          </a:prstGeom>
          <a:ln w="76200">
            <a:solidFill>
              <a:schemeClr val="accent5">
                <a:lumOff val="-29866"/>
              </a:schemeClr>
            </a:solidFill>
            <a:miter lim="400000"/>
            <a:tailEnd type="triangle"/>
          </a:ln>
        </p:spPr>
        <p:txBody>
          <a:bodyPr lIns="50800" tIns="50800" rIns="50800" bIns="50800" anchor="ctr"/>
          <a:lstStyle/>
          <a:p>
            <a:pPr/>
          </a:p>
        </p:txBody>
      </p:sp>
      <p:sp>
        <p:nvSpPr>
          <p:cNvPr id="365" name="Line"/>
          <p:cNvSpPr/>
          <p:nvPr/>
        </p:nvSpPr>
        <p:spPr>
          <a:xfrm flipV="1">
            <a:off x="5336201" y="5852856"/>
            <a:ext cx="1" cy="1165693"/>
          </a:xfrm>
          <a:prstGeom prst="line">
            <a:avLst/>
          </a:prstGeom>
          <a:ln w="76200">
            <a:solidFill>
              <a:schemeClr val="accent5">
                <a:lumOff val="-29866"/>
              </a:schemeClr>
            </a:solidFill>
            <a:miter lim="400000"/>
            <a:tailEnd type="triangle"/>
          </a:ln>
        </p:spPr>
        <p:txBody>
          <a:bodyPr lIns="50800" tIns="50800" rIns="50800" bIns="50800" anchor="ctr"/>
          <a:lstStyle/>
          <a:p>
            <a:pPr/>
          </a:p>
        </p:txBody>
      </p:sp>
      <p:sp>
        <p:nvSpPr>
          <p:cNvPr id="366" name="future"/>
          <p:cNvSpPr txBox="1"/>
          <p:nvPr/>
        </p:nvSpPr>
        <p:spPr>
          <a:xfrm>
            <a:off x="4533815" y="7055325"/>
            <a:ext cx="1604773" cy="80781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latin typeface="Helvetica Neue Light"/>
                <a:ea typeface="Helvetica Neue Light"/>
                <a:cs typeface="Helvetica Neue Light"/>
                <a:sym typeface="Helvetica Neue Light"/>
              </a:defRPr>
            </a:lvl1pPr>
          </a:lstStyle>
          <a:p>
            <a:pPr/>
            <a:r>
              <a:t>future</a:t>
            </a:r>
          </a:p>
        </p:txBody>
      </p:sp>
      <p:sp>
        <p:nvSpPr>
          <p:cNvPr id="367" name="past"/>
          <p:cNvSpPr txBox="1"/>
          <p:nvPr/>
        </p:nvSpPr>
        <p:spPr>
          <a:xfrm>
            <a:off x="8334447" y="7074885"/>
            <a:ext cx="1254253" cy="807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5">
                    <a:lumOff val="-29866"/>
                  </a:schemeClr>
                </a:solidFill>
                <a:latin typeface="Helvetica Neue Light"/>
                <a:ea typeface="Helvetica Neue Light"/>
                <a:cs typeface="Helvetica Neue Light"/>
                <a:sym typeface="Helvetica Neue Light"/>
              </a:defRPr>
            </a:lvl1pPr>
          </a:lstStyle>
          <a:p>
            <a:pPr/>
            <a:r>
              <a:t>past</a:t>
            </a:r>
          </a:p>
        </p:txBody>
      </p:sp>
      <p:sp>
        <p:nvSpPr>
          <p:cNvPr id="368" name="Line"/>
          <p:cNvSpPr/>
          <p:nvPr/>
        </p:nvSpPr>
        <p:spPr>
          <a:xfrm flipV="1">
            <a:off x="14662664" y="6249085"/>
            <a:ext cx="1" cy="809878"/>
          </a:xfrm>
          <a:prstGeom prst="line">
            <a:avLst/>
          </a:prstGeom>
          <a:ln w="76200">
            <a:solidFill>
              <a:schemeClr val="accent3">
                <a:hueOff val="914338"/>
                <a:satOff val="31515"/>
                <a:lumOff val="-30790"/>
              </a:schemeClr>
            </a:solidFill>
            <a:miter lim="400000"/>
            <a:tailEnd type="triangle"/>
          </a:ln>
        </p:spPr>
        <p:txBody>
          <a:bodyPr lIns="50800" tIns="50800" rIns="50800" bIns="50800" anchor="ctr"/>
          <a:lstStyle/>
          <a:p>
            <a:pPr/>
          </a:p>
        </p:txBody>
      </p:sp>
      <p:sp>
        <p:nvSpPr>
          <p:cNvPr id="369" name="likelihood (DGP)"/>
          <p:cNvSpPr txBox="1"/>
          <p:nvPr/>
        </p:nvSpPr>
        <p:spPr>
          <a:xfrm>
            <a:off x="12716592" y="7100075"/>
            <a:ext cx="4258362" cy="807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3">
                    <a:hueOff val="914338"/>
                    <a:satOff val="31515"/>
                    <a:lumOff val="-30790"/>
                  </a:schemeClr>
                </a:solidFill>
                <a:latin typeface="Helvetica Neue Light"/>
                <a:ea typeface="Helvetica Neue Light"/>
                <a:cs typeface="Helvetica Neue Light"/>
                <a:sym typeface="Helvetica Neue Light"/>
              </a:defRPr>
            </a:lvl1pPr>
          </a:lstStyle>
          <a:p>
            <a:pPr/>
            <a:r>
              <a:t>likelihood (DGP)</a:t>
            </a:r>
          </a:p>
        </p:txBody>
      </p:sp>
      <p:sp>
        <p:nvSpPr>
          <p:cNvPr id="370" name="Line"/>
          <p:cNvSpPr/>
          <p:nvPr/>
        </p:nvSpPr>
        <p:spPr>
          <a:xfrm flipH="1" flipV="1">
            <a:off x="18328845" y="6280061"/>
            <a:ext cx="820527" cy="820527"/>
          </a:xfrm>
          <a:prstGeom prst="line">
            <a:avLst/>
          </a:prstGeom>
          <a:ln w="76200">
            <a:solidFill>
              <a:schemeClr val="accent3">
                <a:hueOff val="914338"/>
                <a:satOff val="31515"/>
                <a:lumOff val="-30790"/>
              </a:schemeClr>
            </a:solidFill>
            <a:miter lim="400000"/>
            <a:tailEnd type="triangle"/>
          </a:ln>
        </p:spPr>
        <p:txBody>
          <a:bodyPr lIns="50800" tIns="50800" rIns="50800" bIns="50800" anchor="ctr"/>
          <a:lstStyle/>
          <a:p>
            <a:pPr/>
          </a:p>
        </p:txBody>
      </p:sp>
      <p:sp>
        <p:nvSpPr>
          <p:cNvPr id="371" name="prior"/>
          <p:cNvSpPr txBox="1"/>
          <p:nvPr/>
        </p:nvSpPr>
        <p:spPr>
          <a:xfrm>
            <a:off x="18603076" y="7100075"/>
            <a:ext cx="1299973" cy="807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solidFill>
                  <a:schemeClr val="accent3">
                    <a:hueOff val="914338"/>
                    <a:satOff val="31515"/>
                    <a:lumOff val="-30790"/>
                  </a:schemeClr>
                </a:solidFill>
                <a:latin typeface="Helvetica Neue Light"/>
                <a:ea typeface="Helvetica Neue Light"/>
                <a:cs typeface="Helvetica Neue Light"/>
                <a:sym typeface="Helvetica Neue Light"/>
              </a:defRPr>
            </a:lvl1pPr>
          </a:lstStyle>
          <a:p>
            <a:pPr/>
            <a:r>
              <a:t>prior</a:t>
            </a:r>
          </a:p>
        </p:txBody>
      </p:sp>
      <p:sp>
        <p:nvSpPr>
          <p:cNvPr id="372" name="Classical Bayesians use likelihoods and priors without physical meaning…"/>
          <p:cNvSpPr txBox="1"/>
          <p:nvPr/>
        </p:nvSpPr>
        <p:spPr>
          <a:xfrm>
            <a:off x="1603668" y="7681059"/>
            <a:ext cx="21713827" cy="576417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548639" indent="-548639" defTabSz="2194505">
              <a:spcBef>
                <a:spcPts val="4000"/>
              </a:spcBef>
              <a:buSzPct val="123000"/>
              <a:buChar char="•"/>
              <a:defRPr sz="4319"/>
            </a:pPr>
          </a:p>
          <a:p>
            <a:pPr marL="548639" indent="-548639" defTabSz="2194505">
              <a:spcBef>
                <a:spcPts val="4000"/>
              </a:spcBef>
              <a:buSzPct val="123000"/>
              <a:buChar char="•"/>
              <a:defRPr sz="4319"/>
            </a:pPr>
            <a:r>
              <a:rPr b="1">
                <a:solidFill>
                  <a:schemeClr val="accent3">
                    <a:hueOff val="914338"/>
                    <a:satOff val="31515"/>
                    <a:lumOff val="-30790"/>
                  </a:schemeClr>
                </a:solidFill>
              </a:rPr>
              <a:t>Classical Bayesians</a:t>
            </a:r>
            <a:r>
              <a:t> use likelihoods and priors without physical meaning</a:t>
            </a:r>
          </a:p>
          <a:p>
            <a:pPr defTabSz="2194505">
              <a:lnSpc>
                <a:spcPct val="50000"/>
              </a:lnSpc>
              <a:spcBef>
                <a:spcPts val="1800"/>
              </a:spcBef>
              <a:defRPr sz="90"/>
            </a:pPr>
          </a:p>
          <a:p>
            <a:pPr marL="548639" indent="-548639" defTabSz="2194505">
              <a:spcBef>
                <a:spcPts val="4000"/>
              </a:spcBef>
              <a:buSzPct val="123000"/>
              <a:buChar char="•"/>
              <a:defRPr sz="4319"/>
            </a:pPr>
            <a:r>
              <a:t>A </a:t>
            </a:r>
            <a:r>
              <a:rPr b="1">
                <a:solidFill>
                  <a:schemeClr val="accent5">
                    <a:lumOff val="-29866"/>
                  </a:schemeClr>
                </a:solidFill>
              </a:rPr>
              <a:t>predictive view</a:t>
            </a:r>
            <a:r>
              <a:t> takes </a:t>
            </a:r>
            <a:r>
              <a:rPr i="1"/>
              <a:t>one-step predictions</a:t>
            </a:r>
            <a:r>
              <a:t> as the modeling primitive</a:t>
            </a:r>
            <a:br/>
            <a:br>
              <a:rPr sz="2430"/>
            </a:br>
            <a:r>
              <a:rPr sz="2430"/>
              <a:t>          </a:t>
            </a:r>
            <a:r>
              <a:rPr sz="4050"/>
              <a:t>                     </a:t>
            </a:r>
            <a14:m>
              <m:oMath>
                <m:r>
                  <m:rPr>
                    <m:sty m:val="p"/>
                    <m:scr m:val="double-struck"/>
                  </m:rPr>
                  <a:rPr xmlns:a="http://schemas.openxmlformats.org/drawingml/2006/main" sz="4850" i="1">
                    <a:solidFill>
                      <a:srgbClr val="B41700"/>
                    </a:solidFill>
                    <a:latin typeface="Cambria Math" panose="02040503050406030204" pitchFamily="18" charset="0"/>
                  </a:rPr>
                  <m:t>P</m:t>
                </m:r>
                <m:r>
                  <a:rPr xmlns:a="http://schemas.openxmlformats.org/drawingml/2006/main" sz="4850" i="1">
                    <a:solidFill>
                      <a:srgbClr val="B41700"/>
                    </a:solidFill>
                    <a:latin typeface="Cambria Math" panose="02040503050406030204" pitchFamily="18" charset="0"/>
                  </a:rPr>
                  <m:t>(</m:t>
                </m:r>
                <m:sSub>
                  <m:e>
                    <m:r>
                      <a:rPr xmlns:a="http://schemas.openxmlformats.org/drawingml/2006/main" sz="4850" i="1">
                        <a:solidFill>
                          <a:srgbClr val="B41700"/>
                        </a:solidFill>
                        <a:latin typeface="Cambria Math" panose="02040503050406030204" pitchFamily="18" charset="0"/>
                      </a:rPr>
                      <m:t>Y</m:t>
                    </m:r>
                  </m:e>
                  <m:sub>
                    <m:r>
                      <a:rPr xmlns:a="http://schemas.openxmlformats.org/drawingml/2006/main" sz="4850" i="1">
                        <a:solidFill>
                          <a:srgbClr val="B41700"/>
                        </a:solidFill>
                        <a:latin typeface="Cambria Math" panose="02040503050406030204" pitchFamily="18" charset="0"/>
                      </a:rPr>
                      <m:t>t</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1</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T</m:t>
                    </m:r>
                  </m:sub>
                </m:sSub>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Z</m:t>
                </m:r>
                <m:r>
                  <a:rPr xmlns:a="http://schemas.openxmlformats.org/drawingml/2006/main" sz="4850" i="1">
                    <a:solidFill>
                      <a:srgbClr val="B41700"/>
                    </a:solidFill>
                    <a:latin typeface="Cambria Math" panose="02040503050406030204" pitchFamily="18" charset="0"/>
                  </a:rPr>
                  <m:t>,</m:t>
                </m:r>
                <m:sSub>
                  <m:e>
                    <m:r>
                      <a:rPr xmlns:a="http://schemas.openxmlformats.org/drawingml/2006/main" sz="4850" i="1">
                        <a:solidFill>
                          <a:srgbClr val="B41700"/>
                        </a:solidFill>
                        <a:latin typeface="Cambria Math" panose="02040503050406030204" pitchFamily="18" charset="0"/>
                      </a:rPr>
                      <m:t>X</m:t>
                    </m:r>
                  </m:e>
                  <m:sub>
                    <m:r>
                      <a:rPr xmlns:a="http://schemas.openxmlformats.org/drawingml/2006/main" sz="4850" i="1">
                        <a:solidFill>
                          <a:srgbClr val="B41700"/>
                        </a:solidFill>
                        <a:latin typeface="Cambria Math" panose="02040503050406030204" pitchFamily="18" charset="0"/>
                      </a:rPr>
                      <m:t>1</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T</m:t>
                    </m:r>
                  </m:sub>
                </m:sSub>
                <m:r>
                  <a:rPr xmlns:a="http://schemas.openxmlformats.org/drawingml/2006/main" sz="4850" i="1">
                    <a:solidFill>
                      <a:srgbClr val="B41700"/>
                    </a:solidFill>
                    <a:latin typeface="Cambria Math" panose="02040503050406030204" pitchFamily="18" charset="0"/>
                  </a:rPr>
                  <m:t>,</m:t>
                </m:r>
                <m:sSub>
                  <m:e>
                    <m:r>
                      <a:rPr xmlns:a="http://schemas.openxmlformats.org/drawingml/2006/main" sz="4850" i="1">
                        <a:solidFill>
                          <a:srgbClr val="B41700"/>
                        </a:solidFill>
                        <a:latin typeface="Cambria Math" panose="02040503050406030204" pitchFamily="18" charset="0"/>
                      </a:rPr>
                      <m:t>Y</m:t>
                    </m:r>
                  </m:e>
                  <m:sub>
                    <m:r>
                      <a:rPr xmlns:a="http://schemas.openxmlformats.org/drawingml/2006/main" sz="4850" i="1">
                        <a:solidFill>
                          <a:srgbClr val="B41700"/>
                        </a:solidFill>
                        <a:latin typeface="Cambria Math" panose="02040503050406030204" pitchFamily="18" charset="0"/>
                      </a:rPr>
                      <m:t>1</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t</m:t>
                    </m:r>
                  </m:sub>
                </m:sSub>
                <m:r>
                  <a:rPr xmlns:a="http://schemas.openxmlformats.org/drawingml/2006/main" sz="4850" i="1">
                    <a:solidFill>
                      <a:srgbClr val="B41700"/>
                    </a:solidFill>
                    <a:latin typeface="Cambria Math" panose="02040503050406030204" pitchFamily="18" charset="0"/>
                  </a:rPr>
                  <m:t>)</m:t>
                </m:r>
              </m:oMath>
            </a14:m>
            <a:r>
              <a:rPr sz="4050"/>
              <a:t> </a:t>
            </a:r>
            <a14:m>
              <m:oMath>
                <m:r>
                  <a:rPr xmlns:a="http://schemas.openxmlformats.org/drawingml/2006/main" sz="4850" i="1">
                    <a:solidFill>
                      <a:srgbClr val="B41700"/>
                    </a:solidFill>
                    <a:latin typeface="Cambria Math" panose="02040503050406030204" pitchFamily="18" charset="0"/>
                  </a:rPr>
                  <m:t>=</m:t>
                </m:r>
              </m:oMath>
            </a14:m>
            <a:r>
              <a:rPr sz="4050">
                <a:solidFill>
                  <a:schemeClr val="accent5">
                    <a:lumOff val="-29866"/>
                  </a:schemeClr>
                </a:solidFill>
              </a:rPr>
              <a:t> </a:t>
            </a:r>
            <a14:m>
              <m:oMath>
                <m:nary>
                  <m:naryPr>
                    <m:ctrlPr>
                      <a:rPr xmlns:a="http://schemas.openxmlformats.org/drawingml/2006/main" sz="4850" i="1">
                        <a:solidFill>
                          <a:srgbClr val="B41700"/>
                        </a:solidFill>
                        <a:latin typeface="Cambria Math" panose="02040503050406030204" pitchFamily="18" charset="0"/>
                      </a:rPr>
                    </m:ctrlPr>
                    <m:chr m:val="∏"/>
                    <m:limLoc m:val="undOvr"/>
                    <m:grow m:val="1"/>
                    <m:subHide m:val="off"/>
                    <m:supHide m:val="off"/>
                  </m:naryPr>
                  <m:sub>
                    <m:r>
                      <a:rPr xmlns:a="http://schemas.openxmlformats.org/drawingml/2006/main" sz="4850" i="1">
                        <a:solidFill>
                          <a:srgbClr val="B41700"/>
                        </a:solidFill>
                        <a:latin typeface="Cambria Math" panose="02040503050406030204" pitchFamily="18" charset="0"/>
                      </a:rPr>
                      <m:t>s</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t</m:t>
                    </m:r>
                  </m:sub>
                  <m:sup>
                    <m:r>
                      <a:rPr xmlns:a="http://schemas.openxmlformats.org/drawingml/2006/main" sz="4850" i="1">
                        <a:solidFill>
                          <a:srgbClr val="B41700"/>
                        </a:solidFill>
                        <a:latin typeface="Cambria Math" panose="02040503050406030204" pitchFamily="18" charset="0"/>
                      </a:rPr>
                      <m:t>T</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1</m:t>
                    </m:r>
                  </m:sup>
                  <m:e>
                    <m:limLow>
                      <m:e>
                        <m:limLow>
                          <m:e>
                            <m:r>
                              <m:rPr>
                                <m:sty m:val="p"/>
                                <m:scr m:val="double-struck"/>
                              </m:rPr>
                              <a:rPr xmlns:a="http://schemas.openxmlformats.org/drawingml/2006/main" sz="4850" i="1">
                                <a:solidFill>
                                  <a:srgbClr val="B41700"/>
                                </a:solidFill>
                                <a:latin typeface="Cambria Math" panose="02040503050406030204" pitchFamily="18" charset="0"/>
                              </a:rPr>
                              <m:t>P</m:t>
                            </m:r>
                            <m:r>
                              <a:rPr xmlns:a="http://schemas.openxmlformats.org/drawingml/2006/main" sz="4850" i="1">
                                <a:solidFill>
                                  <a:srgbClr val="B41700"/>
                                </a:solidFill>
                                <a:latin typeface="Cambria Math" panose="02040503050406030204" pitchFamily="18" charset="0"/>
                              </a:rPr>
                              <m:t>(</m:t>
                            </m:r>
                            <m:sSub>
                              <m:e>
                                <m:r>
                                  <a:rPr xmlns:a="http://schemas.openxmlformats.org/drawingml/2006/main" sz="4850" i="1">
                                    <a:solidFill>
                                      <a:srgbClr val="B41700"/>
                                    </a:solidFill>
                                    <a:latin typeface="Cambria Math" panose="02040503050406030204" pitchFamily="18" charset="0"/>
                                  </a:rPr>
                                  <m:t>Y</m:t>
                                </m:r>
                              </m:e>
                              <m:sub>
                                <m:r>
                                  <a:rPr xmlns:a="http://schemas.openxmlformats.org/drawingml/2006/main" sz="4850" i="1">
                                    <a:solidFill>
                                      <a:srgbClr val="B41700"/>
                                    </a:solidFill>
                                    <a:latin typeface="Cambria Math" panose="02040503050406030204" pitchFamily="18" charset="0"/>
                                  </a:rPr>
                                  <m:t>s</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1</m:t>
                                </m:r>
                              </m:sub>
                            </m:sSub>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Z</m:t>
                            </m:r>
                            <m:r>
                              <a:rPr xmlns:a="http://schemas.openxmlformats.org/drawingml/2006/main" sz="4850" i="1">
                                <a:solidFill>
                                  <a:srgbClr val="B41700"/>
                                </a:solidFill>
                                <a:latin typeface="Cambria Math" panose="02040503050406030204" pitchFamily="18" charset="0"/>
                              </a:rPr>
                              <m:t>,</m:t>
                            </m:r>
                            <m:sSub>
                              <m:e>
                                <m:r>
                                  <a:rPr xmlns:a="http://schemas.openxmlformats.org/drawingml/2006/main" sz="4850" i="1">
                                    <a:solidFill>
                                      <a:srgbClr val="B41700"/>
                                    </a:solidFill>
                                    <a:latin typeface="Cambria Math" panose="02040503050406030204" pitchFamily="18" charset="0"/>
                                  </a:rPr>
                                  <m:t>X</m:t>
                                </m:r>
                              </m:e>
                              <m:sub>
                                <m:r>
                                  <a:rPr xmlns:a="http://schemas.openxmlformats.org/drawingml/2006/main" sz="4850" i="1">
                                    <a:solidFill>
                                      <a:srgbClr val="B41700"/>
                                    </a:solidFill>
                                    <a:latin typeface="Cambria Math" panose="02040503050406030204" pitchFamily="18" charset="0"/>
                                  </a:rPr>
                                  <m:t>1</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s</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1</m:t>
                                </m:r>
                              </m:sub>
                            </m:sSub>
                            <m:r>
                              <a:rPr xmlns:a="http://schemas.openxmlformats.org/drawingml/2006/main" sz="4850" i="1">
                                <a:solidFill>
                                  <a:srgbClr val="B41700"/>
                                </a:solidFill>
                                <a:latin typeface="Cambria Math" panose="02040503050406030204" pitchFamily="18" charset="0"/>
                              </a:rPr>
                              <m:t>,</m:t>
                            </m:r>
                            <m:sSub>
                              <m:e>
                                <m:r>
                                  <a:rPr xmlns:a="http://schemas.openxmlformats.org/drawingml/2006/main" sz="4850" i="1">
                                    <a:solidFill>
                                      <a:srgbClr val="B41700"/>
                                    </a:solidFill>
                                    <a:latin typeface="Cambria Math" panose="02040503050406030204" pitchFamily="18" charset="0"/>
                                  </a:rPr>
                                  <m:t>Y</m:t>
                                </m:r>
                              </m:e>
                              <m:sub>
                                <m:r>
                                  <a:rPr xmlns:a="http://schemas.openxmlformats.org/drawingml/2006/main" sz="4850" i="1">
                                    <a:solidFill>
                                      <a:srgbClr val="B41700"/>
                                    </a:solidFill>
                                    <a:latin typeface="Cambria Math" panose="02040503050406030204" pitchFamily="18" charset="0"/>
                                  </a:rPr>
                                  <m:t>1</m:t>
                                </m:r>
                                <m:r>
                                  <a:rPr xmlns:a="http://schemas.openxmlformats.org/drawingml/2006/main" sz="4850" i="1">
                                    <a:solidFill>
                                      <a:srgbClr val="B41700"/>
                                    </a:solidFill>
                                    <a:latin typeface="Cambria Math" panose="02040503050406030204" pitchFamily="18" charset="0"/>
                                  </a:rPr>
                                  <m:t>:</m:t>
                                </m:r>
                                <m:r>
                                  <a:rPr xmlns:a="http://schemas.openxmlformats.org/drawingml/2006/main" sz="4850" i="1">
                                    <a:solidFill>
                                      <a:srgbClr val="B41700"/>
                                    </a:solidFill>
                                    <a:latin typeface="Cambria Math" panose="02040503050406030204" pitchFamily="18" charset="0"/>
                                  </a:rPr>
                                  <m:t>s</m:t>
                                </m:r>
                              </m:sub>
                            </m:sSub>
                            <m:r>
                              <a:rPr xmlns:a="http://schemas.openxmlformats.org/drawingml/2006/main" sz="4850" i="1">
                                <a:solidFill>
                                  <a:srgbClr val="B41700"/>
                                </a:solidFill>
                                <a:latin typeface="Cambria Math" panose="02040503050406030204" pitchFamily="18" charset="0"/>
                              </a:rPr>
                              <m:t>)</m:t>
                            </m:r>
                          </m:e>
                          <m:lim>
                            <m:r>
                              <a:rPr xmlns:a="http://schemas.openxmlformats.org/drawingml/2006/main" sz="4850" i="1">
                                <a:solidFill>
                                  <a:srgbClr val="B41700"/>
                                </a:solidFill>
                                <a:latin typeface="Cambria Math" panose="02040503050406030204" pitchFamily="18" charset="0"/>
                              </a:rPr>
                              <m:t>⏟</m:t>
                            </m:r>
                          </m:lim>
                        </m:limLow>
                      </m:e>
                      <m:lim>
                        <m:r>
                          <m:rPr>
                            <m:sty m:val="p"/>
                          </m:rPr>
                          <a:rPr xmlns:a="http://schemas.openxmlformats.org/drawingml/2006/main" sz="4850" i="1">
                            <a:solidFill>
                              <a:srgbClr val="B41700"/>
                            </a:solidFill>
                            <a:latin typeface="Cambria Math" panose="02040503050406030204" pitchFamily="18" charset="0"/>
                          </a:rPr>
                          <m:t>one</m:t>
                        </m:r>
                        <m:r>
                          <a:rPr xmlns:a="http://schemas.openxmlformats.org/drawingml/2006/main" sz="4850" i="1">
                            <a:solidFill>
                              <a:srgbClr val="B41700"/>
                            </a:solidFill>
                            <a:latin typeface="Cambria Math" panose="02040503050406030204" pitchFamily="18" charset="0"/>
                          </a:rPr>
                          <m:t>-</m:t>
                        </m:r>
                        <m:r>
                          <m:rPr>
                            <m:sty m:val="p"/>
                          </m:rPr>
                          <a:rPr xmlns:a="http://schemas.openxmlformats.org/drawingml/2006/main" sz="4850" i="1">
                            <a:solidFill>
                              <a:srgbClr val="B41700"/>
                            </a:solidFill>
                            <a:latin typeface="Cambria Math" panose="02040503050406030204" pitchFamily="18" charset="0"/>
                          </a:rPr>
                          <m:t>step</m:t>
                        </m:r>
                        <m:r>
                          <m:rPr>
                            <m:sty m:val="p"/>
                          </m:rPr>
                          <a:rPr xmlns:a="http://schemas.openxmlformats.org/drawingml/2006/main" sz="4850" i="1">
                            <a:solidFill>
                              <a:srgbClr val="B41700"/>
                            </a:solidFill>
                            <a:latin typeface="Cambria Math" panose="02040503050406030204" pitchFamily="18" charset="0"/>
                          </a:rPr>
                          <m:t>prediction</m:t>
                        </m:r>
                      </m:lim>
                    </m:limLow>
                  </m:e>
                </m:nary>
              </m:oMath>
            </a14:m>
            <a:endParaRPr sz="4500">
              <a:solidFill>
                <a:srgbClr val="B51700"/>
              </a:solidFill>
            </a:endParaRP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4" name="Foundation models"/>
          <p:cNvSpPr txBox="1"/>
          <p:nvPr>
            <p:ph type="title"/>
          </p:nvPr>
        </p:nvSpPr>
        <p:spPr>
          <a:prstGeom prst="rect">
            <a:avLst/>
          </a:prstGeom>
        </p:spPr>
        <p:txBody>
          <a:bodyPr/>
          <a:lstStyle/>
          <a:p>
            <a:pPr/>
            <a:r>
              <a:t>Foundation models</a:t>
            </a:r>
          </a:p>
        </p:txBody>
      </p:sp>
      <p:sp>
        <p:nvSpPr>
          <p:cNvPr id="375" name="Preliminarie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Preliminaries</a:t>
            </a:r>
          </a:p>
        </p:txBody>
      </p:sp>
      <p:sp>
        <p:nvSpPr>
          <p:cNvPr id="376" name="Observation: we have transformers   meta-learned across many semi-synthetic datasets…"/>
          <p:cNvSpPr txBox="1"/>
          <p:nvPr>
            <p:ph type="body" sz="half" idx="1"/>
          </p:nvPr>
        </p:nvSpPr>
        <p:spPr>
          <a:xfrm>
            <a:off x="1206500" y="3766799"/>
            <a:ext cx="9782473" cy="9001442"/>
          </a:xfrm>
          <a:prstGeom prst="rect">
            <a:avLst/>
          </a:prstGeom>
        </p:spPr>
        <p:txBody>
          <a:bodyPr/>
          <a:lstStyle/>
          <a:p>
            <a:pPr marL="548639" indent="-548639" defTabSz="2194505">
              <a:spcBef>
                <a:spcPts val="4000"/>
              </a:spcBef>
              <a:defRPr sz="4319"/>
            </a:pPr>
            <a:r>
              <a:t>Observation: we have transformers </a:t>
            </a:r>
            <a14:m>
              <m:oMath>
                <m:limUpp>
                  <m:e>
                    <m:r>
                      <a:rPr xmlns:a="http://schemas.openxmlformats.org/drawingml/2006/main" sz="4650" i="1">
                        <a:solidFill>
                          <a:srgbClr val="B41700"/>
                        </a:solidFill>
                        <a:latin typeface="Cambria Math" panose="02040503050406030204" pitchFamily="18" charset="0"/>
                      </a:rPr>
                      <m:t>p</m:t>
                    </m:r>
                  </m:e>
                  <m:lim>
                    <m:r>
                      <a:rPr xmlns:a="http://schemas.openxmlformats.org/drawingml/2006/main" sz="4650" i="1">
                        <a:solidFill>
                          <a:srgbClr val="B41700"/>
                        </a:solidFill>
                        <a:latin typeface="Cambria Math" panose="02040503050406030204" pitchFamily="18" charset="0"/>
                      </a:rPr>
                      <m:t>̂</m:t>
                    </m:r>
                  </m:lim>
                </m:limUpp>
                <m:r>
                  <a:rPr xmlns:a="http://schemas.openxmlformats.org/drawingml/2006/main" sz="4650" i="1">
                    <a:solidFill>
                      <a:srgbClr val="B41700"/>
                    </a:solidFill>
                    <a:latin typeface="Cambria Math" panose="02040503050406030204" pitchFamily="18" charset="0"/>
                  </a:rPr>
                  <m:t>(</m:t>
                </m:r>
                <m:sSub>
                  <m:e>
                    <m:r>
                      <a:rPr xmlns:a="http://schemas.openxmlformats.org/drawingml/2006/main" sz="4650" i="1">
                        <a:solidFill>
                          <a:srgbClr val="B41700"/>
                        </a:solidFill>
                        <a:latin typeface="Cambria Math" panose="02040503050406030204" pitchFamily="18" charset="0"/>
                      </a:rPr>
                      <m:t>Y</m:t>
                    </m:r>
                  </m:e>
                  <m:sub>
                    <m:r>
                      <a:rPr xmlns:a="http://schemas.openxmlformats.org/drawingml/2006/main" sz="4650" i="1">
                        <a:solidFill>
                          <a:srgbClr val="B41700"/>
                        </a:solidFill>
                        <a:latin typeface="Cambria Math" panose="02040503050406030204" pitchFamily="18" charset="0"/>
                      </a:rPr>
                      <m:t>t</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1</m:t>
                    </m:r>
                  </m:sub>
                </m:sSub>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Z</m:t>
                </m:r>
                <m:r>
                  <a:rPr xmlns:a="http://schemas.openxmlformats.org/drawingml/2006/main" sz="4650" i="1">
                    <a:solidFill>
                      <a:srgbClr val="B41700"/>
                    </a:solidFill>
                    <a:latin typeface="Cambria Math" panose="02040503050406030204" pitchFamily="18" charset="0"/>
                  </a:rPr>
                  <m:t>,</m:t>
                </m:r>
                <m:sSub>
                  <m:e>
                    <m:r>
                      <a:rPr xmlns:a="http://schemas.openxmlformats.org/drawingml/2006/main" sz="4650" i="1">
                        <a:solidFill>
                          <a:srgbClr val="B41700"/>
                        </a:solidFill>
                        <a:latin typeface="Cambria Math" panose="02040503050406030204" pitchFamily="18" charset="0"/>
                      </a:rPr>
                      <m:t>X</m:t>
                    </m:r>
                  </m:e>
                  <m:sub>
                    <m:r>
                      <a:rPr xmlns:a="http://schemas.openxmlformats.org/drawingml/2006/main" sz="4650" i="1">
                        <a:solidFill>
                          <a:srgbClr val="B41700"/>
                        </a:solidFill>
                        <a:latin typeface="Cambria Math" panose="02040503050406030204" pitchFamily="18" charset="0"/>
                      </a:rPr>
                      <m:t>1</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t</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1</m:t>
                    </m:r>
                  </m:sub>
                </m:sSub>
                <m:r>
                  <a:rPr xmlns:a="http://schemas.openxmlformats.org/drawingml/2006/main" sz="4650" i="1">
                    <a:solidFill>
                      <a:srgbClr val="B41700"/>
                    </a:solidFill>
                    <a:latin typeface="Cambria Math" panose="02040503050406030204" pitchFamily="18" charset="0"/>
                  </a:rPr>
                  <m:t>,</m:t>
                </m:r>
                <m:sSub>
                  <m:e>
                    <m:r>
                      <a:rPr xmlns:a="http://schemas.openxmlformats.org/drawingml/2006/main" sz="4650" i="1">
                        <a:solidFill>
                          <a:srgbClr val="B41700"/>
                        </a:solidFill>
                        <a:latin typeface="Cambria Math" panose="02040503050406030204" pitchFamily="18" charset="0"/>
                      </a:rPr>
                      <m:t>Y</m:t>
                    </m:r>
                  </m:e>
                  <m:sub>
                    <m:r>
                      <a:rPr xmlns:a="http://schemas.openxmlformats.org/drawingml/2006/main" sz="4650" i="1">
                        <a:solidFill>
                          <a:srgbClr val="B41700"/>
                        </a:solidFill>
                        <a:latin typeface="Cambria Math" panose="02040503050406030204" pitchFamily="18" charset="0"/>
                      </a:rPr>
                      <m:t>1</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t</m:t>
                    </m:r>
                  </m:sub>
                </m:sSub>
                <m:r>
                  <a:rPr xmlns:a="http://schemas.openxmlformats.org/drawingml/2006/main" sz="4650" i="1">
                    <a:solidFill>
                      <a:srgbClr val="B41700"/>
                    </a:solidFill>
                    <a:latin typeface="Cambria Math" panose="02040503050406030204" pitchFamily="18" charset="0"/>
                  </a:rPr>
                  <m:t>)</m:t>
                </m:r>
              </m:oMath>
            </a14:m>
            <a:r>
              <a:t> </a:t>
            </a:r>
            <a:r>
              <a:rPr b="1"/>
              <a:t>meta-learned</a:t>
            </a:r>
            <a:r>
              <a:t> across many semi-synthetic datasets</a:t>
            </a:r>
            <a:br/>
            <a:br/>
            <a:br/>
          </a:p>
          <a:p>
            <a:pPr marL="548639" indent="-548639" defTabSz="2194505">
              <a:spcBef>
                <a:spcPts val="4000"/>
              </a:spcBef>
              <a:defRPr sz="4319"/>
            </a:pPr>
            <a:r>
              <a:t>BayesML proposes repeatedly drawing from this distribution</a:t>
            </a:r>
            <a:br/>
            <a:r>
              <a:rPr sz="3059"/>
              <a:t>[Muller et al., (’24), Nguyen &amp; Grover (’23)]</a:t>
            </a:r>
          </a:p>
          <a:p>
            <a:pPr marL="548639" indent="-548639" defTabSz="2194505">
              <a:spcBef>
                <a:spcPts val="4000"/>
              </a:spcBef>
              <a:defRPr sz="4319"/>
            </a:pPr>
            <a:r>
              <a:t>Problem: this gives you </a:t>
            </a:r>
            <a:r>
              <a:rPr b="1"/>
              <a:t>predictive intervals</a:t>
            </a:r>
            <a:r>
              <a:t>, but not a distribution over </a:t>
            </a:r>
            <a14:m>
              <m:oMath>
                <m:sSup>
                  <m:e>
                    <m:r>
                      <a:rPr xmlns:a="http://schemas.openxmlformats.org/drawingml/2006/main" sz="5200" i="1">
                        <a:solidFill>
                          <a:srgbClr val="000000"/>
                        </a:solidFill>
                        <a:latin typeface="Cambria Math" panose="02040503050406030204" pitchFamily="18" charset="0"/>
                      </a:rPr>
                      <m:t>f</m:t>
                    </m:r>
                  </m:e>
                  <m:sup>
                    <m:r>
                      <a:rPr xmlns:a="http://schemas.openxmlformats.org/drawingml/2006/main" sz="5200" i="1">
                        <a:solidFill>
                          <a:srgbClr val="000000"/>
                        </a:solidFill>
                        <a:latin typeface="Cambria Math" panose="02040503050406030204" pitchFamily="18" charset="0"/>
                      </a:rPr>
                      <m:t>⋆</m:t>
                    </m:r>
                  </m:sup>
                </m:sSup>
                <m:r>
                  <a:rPr xmlns:a="http://schemas.openxmlformats.org/drawingml/2006/main" sz="5200" i="1">
                    <a:solidFill>
                      <a:srgbClr val="000000"/>
                    </a:solidFill>
                    <a:latin typeface="Cambria Math" panose="02040503050406030204" pitchFamily="18" charset="0"/>
                  </a:rPr>
                  <m:t>(</m:t>
                </m:r>
                <m:r>
                  <a:rPr xmlns:a="http://schemas.openxmlformats.org/drawingml/2006/main" sz="5200" i="1">
                    <a:solidFill>
                      <a:srgbClr val="000000"/>
                    </a:solidFill>
                    <a:latin typeface="Cambria Math" panose="02040503050406030204" pitchFamily="18" charset="0"/>
                  </a:rPr>
                  <m:t>⋅</m:t>
                </m:r>
                <m:r>
                  <a:rPr xmlns:a="http://schemas.openxmlformats.org/drawingml/2006/main" sz="5200" i="1">
                    <a:solidFill>
                      <a:srgbClr val="000000"/>
                    </a:solidFill>
                    <a:latin typeface="Cambria Math" panose="02040503050406030204" pitchFamily="18" charset="0"/>
                  </a:rPr>
                  <m:t>)</m:t>
                </m:r>
              </m:oMath>
            </a14:m>
            <a:r>
              <a:t>! Need to separate out </a:t>
            </a:r>
            <a14:m>
              <m:oMath>
                <m:r>
                  <a:rPr xmlns:a="http://schemas.openxmlformats.org/drawingml/2006/main" sz="5200" i="1">
                    <a:solidFill>
                      <a:srgbClr val="000000"/>
                    </a:solidFill>
                    <a:latin typeface="Cambria Math" panose="02040503050406030204" pitchFamily="18" charset="0"/>
                  </a:rPr>
                  <m:t>ε</m:t>
                </m:r>
              </m:oMath>
            </a14:m>
            <a:r>
              <a:t>.</a:t>
            </a:r>
            <a:endParaRPr sz="4800"/>
          </a:p>
        </p:txBody>
      </p:sp>
      <p:pic>
        <p:nvPicPr>
          <p:cNvPr id="377" name="Screenshot 2026-10-22 at 4.58.08 PM.png" descr="Screenshot 2026-10-22 at 4.58.08 PM.png"/>
          <p:cNvPicPr>
            <a:picLocks noChangeAspect="1"/>
          </p:cNvPicPr>
          <p:nvPr/>
        </p:nvPicPr>
        <p:blipFill>
          <a:blip r:embed="rId2">
            <a:alphaModFix amt="70862"/>
            <a:extLst/>
          </a:blip>
          <a:stretch>
            <a:fillRect/>
          </a:stretch>
        </p:blipFill>
        <p:spPr>
          <a:xfrm>
            <a:off x="4740266" y="5900896"/>
            <a:ext cx="5301366" cy="721783"/>
          </a:xfrm>
          <a:prstGeom prst="rect">
            <a:avLst/>
          </a:prstGeom>
          <a:ln w="12700">
            <a:miter lim="400000"/>
          </a:ln>
        </p:spPr>
      </p:pic>
      <p:pic>
        <p:nvPicPr>
          <p:cNvPr id="378" name="Screenshot 2026-10-22 at 4.58.34 PM.png" descr="Screenshot 2026-10-22 at 4.58.34 PM.png"/>
          <p:cNvPicPr>
            <a:picLocks noChangeAspect="1"/>
          </p:cNvPicPr>
          <p:nvPr/>
        </p:nvPicPr>
        <p:blipFill>
          <a:blip r:embed="rId3">
            <a:alphaModFix amt="70862"/>
            <a:extLst/>
          </a:blip>
          <a:stretch>
            <a:fillRect/>
          </a:stretch>
        </p:blipFill>
        <p:spPr>
          <a:xfrm>
            <a:off x="2178091" y="6532783"/>
            <a:ext cx="2283834" cy="844443"/>
          </a:xfrm>
          <a:prstGeom prst="rect">
            <a:avLst/>
          </a:prstGeom>
          <a:ln w="12700">
            <a:miter lim="400000"/>
          </a:ln>
        </p:spPr>
      </p:pic>
      <p:pic>
        <p:nvPicPr>
          <p:cNvPr id="379" name="tabpfn_2_5.png" descr="tabpfn_2_5.png"/>
          <p:cNvPicPr>
            <a:picLocks noChangeAspect="1"/>
          </p:cNvPicPr>
          <p:nvPr/>
        </p:nvPicPr>
        <p:blipFill>
          <a:blip r:embed="rId4">
            <a:alphaModFix amt="70862"/>
            <a:extLst/>
          </a:blip>
          <a:srcRect l="2003" t="14513" r="70463" b="72730"/>
          <a:stretch>
            <a:fillRect/>
          </a:stretch>
        </p:blipFill>
        <p:spPr>
          <a:xfrm>
            <a:off x="1895998" y="5905527"/>
            <a:ext cx="2848020" cy="712522"/>
          </a:xfrm>
          <a:prstGeom prst="rect">
            <a:avLst/>
          </a:prstGeom>
          <a:ln w="12700">
            <a:miter lim="400000"/>
          </a:ln>
        </p:spPr>
      </p:pic>
      <p:pic>
        <p:nvPicPr>
          <p:cNvPr id="380" name="images (1).jpeg" descr="images (1).jpeg"/>
          <p:cNvPicPr>
            <a:picLocks noChangeAspect="1"/>
          </p:cNvPicPr>
          <p:nvPr/>
        </p:nvPicPr>
        <p:blipFill>
          <a:blip r:embed="rId5">
            <a:alphaModFix amt="67649"/>
            <a:extLst/>
          </a:blip>
          <a:srcRect l="19907" t="34677" r="19907" b="34677"/>
          <a:stretch>
            <a:fillRect/>
          </a:stretch>
        </p:blipFill>
        <p:spPr>
          <a:xfrm>
            <a:off x="4761461" y="6616096"/>
            <a:ext cx="2142318" cy="779418"/>
          </a:xfrm>
          <a:prstGeom prst="rect">
            <a:avLst/>
          </a:prstGeom>
          <a:ln w="12700">
            <a:miter lim="400000"/>
          </a:ln>
        </p:spPr>
      </p:pic>
      <p:sp>
        <p:nvSpPr>
          <p:cNvPr id="381" name="Rectangle"/>
          <p:cNvSpPr/>
          <p:nvPr/>
        </p:nvSpPr>
        <p:spPr>
          <a:xfrm>
            <a:off x="736600" y="7741509"/>
            <a:ext cx="11238211" cy="4876603"/>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Foundation models"/>
          <p:cNvSpPr txBox="1"/>
          <p:nvPr>
            <p:ph type="title"/>
          </p:nvPr>
        </p:nvSpPr>
        <p:spPr>
          <a:prstGeom prst="rect">
            <a:avLst/>
          </a:prstGeom>
        </p:spPr>
        <p:txBody>
          <a:bodyPr/>
          <a:lstStyle/>
          <a:p>
            <a:pPr/>
            <a:r>
              <a:t>Foundation models</a:t>
            </a:r>
          </a:p>
        </p:txBody>
      </p:sp>
      <p:sp>
        <p:nvSpPr>
          <p:cNvPr id="384" name="Preliminaries"/>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Preliminaries</a:t>
            </a:r>
          </a:p>
        </p:txBody>
      </p:sp>
      <p:sp>
        <p:nvSpPr>
          <p:cNvPr id="385" name="Observation: we have transformers   meta-learned across many semi-synthetic datasets…"/>
          <p:cNvSpPr txBox="1"/>
          <p:nvPr>
            <p:ph type="body" sz="half" idx="1"/>
          </p:nvPr>
        </p:nvSpPr>
        <p:spPr>
          <a:xfrm>
            <a:off x="1206500" y="3766799"/>
            <a:ext cx="9782473" cy="9001442"/>
          </a:xfrm>
          <a:prstGeom prst="rect">
            <a:avLst/>
          </a:prstGeom>
        </p:spPr>
        <p:txBody>
          <a:bodyPr/>
          <a:lstStyle/>
          <a:p>
            <a:pPr marL="548639" indent="-548639" defTabSz="2194505">
              <a:spcBef>
                <a:spcPts val="4000"/>
              </a:spcBef>
              <a:defRPr sz="4319"/>
            </a:pPr>
            <a:r>
              <a:t>Observation: we have transformers </a:t>
            </a:r>
            <a14:m>
              <m:oMath>
                <m:limUpp>
                  <m:e>
                    <m:r>
                      <a:rPr xmlns:a="http://schemas.openxmlformats.org/drawingml/2006/main" sz="4650" i="1">
                        <a:solidFill>
                          <a:srgbClr val="B41700"/>
                        </a:solidFill>
                        <a:latin typeface="Cambria Math" panose="02040503050406030204" pitchFamily="18" charset="0"/>
                      </a:rPr>
                      <m:t>p</m:t>
                    </m:r>
                  </m:e>
                  <m:lim>
                    <m:r>
                      <a:rPr xmlns:a="http://schemas.openxmlformats.org/drawingml/2006/main" sz="4650" i="1">
                        <a:solidFill>
                          <a:srgbClr val="B41700"/>
                        </a:solidFill>
                        <a:latin typeface="Cambria Math" panose="02040503050406030204" pitchFamily="18" charset="0"/>
                      </a:rPr>
                      <m:t>̂</m:t>
                    </m:r>
                  </m:lim>
                </m:limUpp>
                <m:r>
                  <a:rPr xmlns:a="http://schemas.openxmlformats.org/drawingml/2006/main" sz="4650" i="1">
                    <a:solidFill>
                      <a:srgbClr val="B41700"/>
                    </a:solidFill>
                    <a:latin typeface="Cambria Math" panose="02040503050406030204" pitchFamily="18" charset="0"/>
                  </a:rPr>
                  <m:t>(</m:t>
                </m:r>
                <m:sSub>
                  <m:e>
                    <m:r>
                      <a:rPr xmlns:a="http://schemas.openxmlformats.org/drawingml/2006/main" sz="4650" i="1">
                        <a:solidFill>
                          <a:srgbClr val="B41700"/>
                        </a:solidFill>
                        <a:latin typeface="Cambria Math" panose="02040503050406030204" pitchFamily="18" charset="0"/>
                      </a:rPr>
                      <m:t>Y</m:t>
                    </m:r>
                  </m:e>
                  <m:sub>
                    <m:r>
                      <a:rPr xmlns:a="http://schemas.openxmlformats.org/drawingml/2006/main" sz="4650" i="1">
                        <a:solidFill>
                          <a:srgbClr val="B41700"/>
                        </a:solidFill>
                        <a:latin typeface="Cambria Math" panose="02040503050406030204" pitchFamily="18" charset="0"/>
                      </a:rPr>
                      <m:t>t</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1</m:t>
                    </m:r>
                  </m:sub>
                </m:sSub>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Z</m:t>
                </m:r>
                <m:r>
                  <a:rPr xmlns:a="http://schemas.openxmlformats.org/drawingml/2006/main" sz="4650" i="1">
                    <a:solidFill>
                      <a:srgbClr val="B41700"/>
                    </a:solidFill>
                    <a:latin typeface="Cambria Math" panose="02040503050406030204" pitchFamily="18" charset="0"/>
                  </a:rPr>
                  <m:t>,</m:t>
                </m:r>
                <m:sSub>
                  <m:e>
                    <m:r>
                      <a:rPr xmlns:a="http://schemas.openxmlformats.org/drawingml/2006/main" sz="4650" i="1">
                        <a:solidFill>
                          <a:srgbClr val="B41700"/>
                        </a:solidFill>
                        <a:latin typeface="Cambria Math" panose="02040503050406030204" pitchFamily="18" charset="0"/>
                      </a:rPr>
                      <m:t>X</m:t>
                    </m:r>
                  </m:e>
                  <m:sub>
                    <m:r>
                      <a:rPr xmlns:a="http://schemas.openxmlformats.org/drawingml/2006/main" sz="4650" i="1">
                        <a:solidFill>
                          <a:srgbClr val="B41700"/>
                        </a:solidFill>
                        <a:latin typeface="Cambria Math" panose="02040503050406030204" pitchFamily="18" charset="0"/>
                      </a:rPr>
                      <m:t>1</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t</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1</m:t>
                    </m:r>
                  </m:sub>
                </m:sSub>
                <m:r>
                  <a:rPr xmlns:a="http://schemas.openxmlformats.org/drawingml/2006/main" sz="4650" i="1">
                    <a:solidFill>
                      <a:srgbClr val="B41700"/>
                    </a:solidFill>
                    <a:latin typeface="Cambria Math" panose="02040503050406030204" pitchFamily="18" charset="0"/>
                  </a:rPr>
                  <m:t>,</m:t>
                </m:r>
                <m:sSub>
                  <m:e>
                    <m:r>
                      <a:rPr xmlns:a="http://schemas.openxmlformats.org/drawingml/2006/main" sz="4650" i="1">
                        <a:solidFill>
                          <a:srgbClr val="B41700"/>
                        </a:solidFill>
                        <a:latin typeface="Cambria Math" panose="02040503050406030204" pitchFamily="18" charset="0"/>
                      </a:rPr>
                      <m:t>Y</m:t>
                    </m:r>
                  </m:e>
                  <m:sub>
                    <m:r>
                      <a:rPr xmlns:a="http://schemas.openxmlformats.org/drawingml/2006/main" sz="4650" i="1">
                        <a:solidFill>
                          <a:srgbClr val="B41700"/>
                        </a:solidFill>
                        <a:latin typeface="Cambria Math" panose="02040503050406030204" pitchFamily="18" charset="0"/>
                      </a:rPr>
                      <m:t>1</m:t>
                    </m:r>
                    <m:r>
                      <a:rPr xmlns:a="http://schemas.openxmlformats.org/drawingml/2006/main" sz="4650" i="1">
                        <a:solidFill>
                          <a:srgbClr val="B41700"/>
                        </a:solidFill>
                        <a:latin typeface="Cambria Math" panose="02040503050406030204" pitchFamily="18" charset="0"/>
                      </a:rPr>
                      <m:t>:</m:t>
                    </m:r>
                    <m:r>
                      <a:rPr xmlns:a="http://schemas.openxmlformats.org/drawingml/2006/main" sz="4650" i="1">
                        <a:solidFill>
                          <a:srgbClr val="B41700"/>
                        </a:solidFill>
                        <a:latin typeface="Cambria Math" panose="02040503050406030204" pitchFamily="18" charset="0"/>
                      </a:rPr>
                      <m:t>t</m:t>
                    </m:r>
                  </m:sub>
                </m:sSub>
                <m:r>
                  <a:rPr xmlns:a="http://schemas.openxmlformats.org/drawingml/2006/main" sz="4650" i="1">
                    <a:solidFill>
                      <a:srgbClr val="B41700"/>
                    </a:solidFill>
                    <a:latin typeface="Cambria Math" panose="02040503050406030204" pitchFamily="18" charset="0"/>
                  </a:rPr>
                  <m:t>)</m:t>
                </m:r>
              </m:oMath>
            </a14:m>
            <a:r>
              <a:t> </a:t>
            </a:r>
            <a:r>
              <a:rPr b="1"/>
              <a:t>meta-learned</a:t>
            </a:r>
            <a:r>
              <a:t> across many semi-synthetic datasets</a:t>
            </a:r>
            <a:br/>
            <a:br/>
            <a:br/>
          </a:p>
          <a:p>
            <a:pPr marL="548639" indent="-548639" defTabSz="2194505">
              <a:spcBef>
                <a:spcPts val="4000"/>
              </a:spcBef>
              <a:defRPr sz="4319"/>
            </a:pPr>
            <a:r>
              <a:t>BayesML proposes repeatedly drawing from this distribution</a:t>
            </a:r>
            <a:br/>
            <a:r>
              <a:rPr sz="3059"/>
              <a:t>[Muller et al., (’24), Nguyen &amp; Grover (’23)]</a:t>
            </a:r>
          </a:p>
          <a:p>
            <a:pPr marL="548639" indent="-548639" defTabSz="2194505">
              <a:spcBef>
                <a:spcPts val="4000"/>
              </a:spcBef>
              <a:defRPr sz="4319"/>
            </a:pPr>
            <a:r>
              <a:t>Problem: this gives you </a:t>
            </a:r>
            <a:r>
              <a:rPr b="1"/>
              <a:t>predictive intervals</a:t>
            </a:r>
            <a:r>
              <a:t>, but not a distribution over </a:t>
            </a:r>
            <a14:m>
              <m:oMath>
                <m:sSup>
                  <m:e>
                    <m:r>
                      <a:rPr xmlns:a="http://schemas.openxmlformats.org/drawingml/2006/main" sz="5200" i="1">
                        <a:solidFill>
                          <a:srgbClr val="000000"/>
                        </a:solidFill>
                        <a:latin typeface="Cambria Math" panose="02040503050406030204" pitchFamily="18" charset="0"/>
                      </a:rPr>
                      <m:t>f</m:t>
                    </m:r>
                  </m:e>
                  <m:sup>
                    <m:r>
                      <a:rPr xmlns:a="http://schemas.openxmlformats.org/drawingml/2006/main" sz="5200" i="1">
                        <a:solidFill>
                          <a:srgbClr val="000000"/>
                        </a:solidFill>
                        <a:latin typeface="Cambria Math" panose="02040503050406030204" pitchFamily="18" charset="0"/>
                      </a:rPr>
                      <m:t>⋆</m:t>
                    </m:r>
                  </m:sup>
                </m:sSup>
                <m:r>
                  <a:rPr xmlns:a="http://schemas.openxmlformats.org/drawingml/2006/main" sz="5200" i="1">
                    <a:solidFill>
                      <a:srgbClr val="000000"/>
                    </a:solidFill>
                    <a:latin typeface="Cambria Math" panose="02040503050406030204" pitchFamily="18" charset="0"/>
                  </a:rPr>
                  <m:t>(</m:t>
                </m:r>
                <m:r>
                  <a:rPr xmlns:a="http://schemas.openxmlformats.org/drawingml/2006/main" sz="5200" i="1">
                    <a:solidFill>
                      <a:srgbClr val="000000"/>
                    </a:solidFill>
                    <a:latin typeface="Cambria Math" panose="02040503050406030204" pitchFamily="18" charset="0"/>
                  </a:rPr>
                  <m:t>⋅</m:t>
                </m:r>
                <m:r>
                  <a:rPr xmlns:a="http://schemas.openxmlformats.org/drawingml/2006/main" sz="5200" i="1">
                    <a:solidFill>
                      <a:srgbClr val="000000"/>
                    </a:solidFill>
                    <a:latin typeface="Cambria Math" panose="02040503050406030204" pitchFamily="18" charset="0"/>
                  </a:rPr>
                  <m:t>)</m:t>
                </m:r>
              </m:oMath>
            </a14:m>
            <a:r>
              <a:t>! Need to separate out </a:t>
            </a:r>
            <a14:m>
              <m:oMath>
                <m:r>
                  <a:rPr xmlns:a="http://schemas.openxmlformats.org/drawingml/2006/main" sz="5200" i="1">
                    <a:solidFill>
                      <a:srgbClr val="000000"/>
                    </a:solidFill>
                    <a:latin typeface="Cambria Math" panose="02040503050406030204" pitchFamily="18" charset="0"/>
                  </a:rPr>
                  <m:t>ε</m:t>
                </m:r>
              </m:oMath>
            </a14:m>
            <a:r>
              <a:t>.</a:t>
            </a:r>
            <a:endParaRPr sz="4800"/>
          </a:p>
        </p:txBody>
      </p:sp>
      <p:pic>
        <p:nvPicPr>
          <p:cNvPr id="386" name="Screenshot 2026-10-22 at 4.58.08 PM.png" descr="Screenshot 2026-10-22 at 4.58.08 PM.png"/>
          <p:cNvPicPr>
            <a:picLocks noChangeAspect="1"/>
          </p:cNvPicPr>
          <p:nvPr/>
        </p:nvPicPr>
        <p:blipFill>
          <a:blip r:embed="rId2">
            <a:alphaModFix amt="70862"/>
            <a:extLst/>
          </a:blip>
          <a:stretch>
            <a:fillRect/>
          </a:stretch>
        </p:blipFill>
        <p:spPr>
          <a:xfrm>
            <a:off x="4740266" y="5900896"/>
            <a:ext cx="5301366" cy="721783"/>
          </a:xfrm>
          <a:prstGeom prst="rect">
            <a:avLst/>
          </a:prstGeom>
          <a:ln w="12700">
            <a:miter lim="400000"/>
          </a:ln>
        </p:spPr>
      </p:pic>
      <p:pic>
        <p:nvPicPr>
          <p:cNvPr id="387" name="Screenshot 2026-10-22 at 4.58.34 PM.png" descr="Screenshot 2026-10-22 at 4.58.34 PM.png"/>
          <p:cNvPicPr>
            <a:picLocks noChangeAspect="1"/>
          </p:cNvPicPr>
          <p:nvPr/>
        </p:nvPicPr>
        <p:blipFill>
          <a:blip r:embed="rId3">
            <a:alphaModFix amt="70862"/>
            <a:extLst/>
          </a:blip>
          <a:stretch>
            <a:fillRect/>
          </a:stretch>
        </p:blipFill>
        <p:spPr>
          <a:xfrm>
            <a:off x="2178091" y="6532783"/>
            <a:ext cx="2283834" cy="844443"/>
          </a:xfrm>
          <a:prstGeom prst="rect">
            <a:avLst/>
          </a:prstGeom>
          <a:ln w="12700">
            <a:miter lim="400000"/>
          </a:ln>
        </p:spPr>
      </p:pic>
      <p:pic>
        <p:nvPicPr>
          <p:cNvPr id="388" name="tabpfn_2_5.png" descr="tabpfn_2_5.png"/>
          <p:cNvPicPr>
            <a:picLocks noChangeAspect="1"/>
          </p:cNvPicPr>
          <p:nvPr/>
        </p:nvPicPr>
        <p:blipFill>
          <a:blip r:embed="rId4">
            <a:alphaModFix amt="70862"/>
            <a:extLst/>
          </a:blip>
          <a:srcRect l="2003" t="14513" r="70463" b="72730"/>
          <a:stretch>
            <a:fillRect/>
          </a:stretch>
        </p:blipFill>
        <p:spPr>
          <a:xfrm>
            <a:off x="1895998" y="5905527"/>
            <a:ext cx="2848020" cy="712522"/>
          </a:xfrm>
          <a:prstGeom prst="rect">
            <a:avLst/>
          </a:prstGeom>
          <a:ln w="12700">
            <a:miter lim="400000"/>
          </a:ln>
        </p:spPr>
      </p:pic>
      <p:pic>
        <p:nvPicPr>
          <p:cNvPr id="389" name="images (1).jpeg" descr="images (1).jpeg"/>
          <p:cNvPicPr>
            <a:picLocks noChangeAspect="1"/>
          </p:cNvPicPr>
          <p:nvPr/>
        </p:nvPicPr>
        <p:blipFill>
          <a:blip r:embed="rId5">
            <a:alphaModFix amt="67649"/>
            <a:extLst/>
          </a:blip>
          <a:srcRect l="19907" t="34677" r="19907" b="34677"/>
          <a:stretch>
            <a:fillRect/>
          </a:stretch>
        </p:blipFill>
        <p:spPr>
          <a:xfrm>
            <a:off x="4761461" y="6616096"/>
            <a:ext cx="2142318" cy="779418"/>
          </a:xfrm>
          <a:prstGeom prst="rect">
            <a:avLst/>
          </a:prstGeom>
          <a:ln w="12700">
            <a:miter lim="400000"/>
          </a:ln>
        </p:spPr>
      </p:pic>
      <p:pic>
        <p:nvPicPr>
          <p:cNvPr id="390" name="autoregressive-vs-iid-slide15-naive.mp4" descr="autoregressive-vs-iid-slide15-naive.mp4"/>
          <p:cNvPicPr>
            <a:picLocks noChangeAspect="0"/>
          </p:cNvPicPr>
          <p:nvPr>
            <a:videoFile r:link="rId6"/>
            <p:extLst>
              <p:ext uri="{DAA4B4D4-6D71-4841-9C94-3DE7FCFB9230}">
                <p14:media xmlns:p14="http://schemas.microsoft.com/office/powerpoint/2010/main" r:embed="rId7"/>
              </p:ext>
            </p:extLst>
          </p:nvPr>
        </p:nvPicPr>
        <p:blipFill>
          <a:blip r:embed="rId8">
            <a:extLst/>
          </a:blip>
          <a:stretch>
            <a:fillRect/>
          </a:stretch>
        </p:blipFill>
        <p:spPr>
          <a:xfrm>
            <a:off x="12472590" y="2281404"/>
            <a:ext cx="11684001" cy="11176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2000" fill="hold"/>
                                        <p:tgtEl>
                                          <p:spTgt spid="390"/>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90"/>
                </p:tgtEl>
              </p:cMediaNode>
            </p:video>
            <p:seq concurrent="1" prevAc="none" nextAc="seek">
              <p:cTn id="8" evtFilter="cancelBubble" nodeType="interactiveSeq" restart="whenNotActive" fill="hold">
                <p:stCondLst>
                  <p:cond delay="0" evt="onClick">
                    <p:tgtEl>
                      <p:spTgt spid="390"/>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90"/>
                                        </p:tgtEl>
                                      </p:cBhvr>
                                    </p:cmd>
                                  </p:childTnLst>
                                </p:cTn>
                              </p:par>
                            </p:childTnLst>
                          </p:cTn>
                        </p:par>
                      </p:childTnLst>
                    </p:cTn>
                  </p:par>
                </p:childTnLst>
              </p:cTn>
              <p:nextCondLst>
                <p:cond delay="0" evt="onClick">
                  <p:tgtEl>
                    <p:spTgt spid="390"/>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2" name="Autoregressive generation"/>
          <p:cNvSpPr txBox="1"/>
          <p:nvPr>
            <p:ph type="title"/>
          </p:nvPr>
        </p:nvSpPr>
        <p:spPr>
          <a:prstGeom prst="rect">
            <a:avLst/>
          </a:prstGeom>
        </p:spPr>
        <p:txBody>
          <a:bodyPr/>
          <a:lstStyle/>
          <a:p>
            <a:pPr/>
            <a:r>
              <a:t>Autoregressive generation</a:t>
            </a:r>
          </a:p>
        </p:txBody>
      </p:sp>
      <p:pic>
        <p:nvPicPr>
          <p:cNvPr id="393" name="autoregressive-vs-iid-slide16.mp4" descr="autoregressive-vs-iid-slide16.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24384000" cy="13716000"/>
          </a:xfrm>
          <a:prstGeom prst="rect">
            <a:avLst/>
          </a:prstGeom>
          <a:ln w="12700">
            <a:miter lim="400000"/>
          </a:ln>
        </p:spPr>
      </p:pic>
      <p:sp>
        <p:nvSpPr>
          <p:cNvPr id="394" name="Our autoregressive approach"/>
          <p:cNvSpPr txBox="1"/>
          <p:nvPr/>
        </p:nvSpPr>
        <p:spPr>
          <a:xfrm>
            <a:off x="1206500" y="4699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lnSpc>
                <a:spcPct val="80000"/>
              </a:lnSpc>
              <a:spcBef>
                <a:spcPts val="0"/>
              </a:spcBef>
              <a:defRPr b="1" spc="-170" sz="8500"/>
            </a:lvl1pPr>
          </a:lstStyle>
          <a:p>
            <a:pPr/>
            <a:r>
              <a:t>Our autoregressive approach</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2000" fill="hold"/>
                                        <p:tgtEl>
                                          <p:spTgt spid="39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93"/>
                </p:tgtEl>
              </p:cMediaNode>
            </p:video>
            <p:seq concurrent="1" prevAc="none" nextAc="seek">
              <p:cTn id="8" evtFilter="cancelBubble" nodeType="interactiveSeq" restart="whenNotActive" fill="hold">
                <p:stCondLst>
                  <p:cond delay="0" evt="onClick">
                    <p:tgtEl>
                      <p:spTgt spid="39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93"/>
                                        </p:tgtEl>
                                      </p:cBhvr>
                                    </p:cmd>
                                  </p:childTnLst>
                                </p:cTn>
                              </p:par>
                            </p:childTnLst>
                          </p:cTn>
                        </p:par>
                      </p:childTnLst>
                    </p:cTn>
                  </p:par>
                </p:childTnLst>
              </p:cTn>
              <p:nextCondLst>
                <p:cond delay="0" evt="onClick">
                  <p:tgtEl>
                    <p:spTgt spid="393"/>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6" name="autoregressive-generation-toy.mp4" descr="autoregressive-generation-toy.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1234583" y="1486326"/>
            <a:ext cx="21561020" cy="12128074"/>
          </a:xfrm>
          <a:prstGeom prst="rect">
            <a:avLst/>
          </a:prstGeom>
          <a:ln w="12700">
            <a:miter lim="400000"/>
          </a:ln>
        </p:spPr>
      </p:pic>
      <p:sp>
        <p:nvSpPr>
          <p:cNvPr id="397" name="Contexts   and heteroskedasticity"/>
          <p:cNvSpPr txBox="1"/>
          <p:nvPr>
            <p:ph type="title"/>
          </p:nvPr>
        </p:nvSpPr>
        <p:spPr>
          <a:prstGeom prst="rect">
            <a:avLst/>
          </a:prstGeom>
        </p:spPr>
        <p:txBody>
          <a:bodyPr/>
          <a:lstStyle/>
          <a:p>
            <a:pPr/>
            <a:r>
              <a:t>Contexts </a:t>
            </a:r>
            <a14:m>
              <m:oMath>
                <m:r>
                  <a:rPr xmlns:a="http://schemas.openxmlformats.org/drawingml/2006/main" sz="8800" i="1">
                    <a:solidFill>
                      <a:srgbClr val="000000"/>
                    </a:solidFill>
                    <a:latin typeface="Cambria Math" panose="02040503050406030204" pitchFamily="18" charset="0"/>
                  </a:rPr>
                  <m:t>X</m:t>
                </m:r>
              </m:oMath>
            </a14:m>
            <a:r>
              <a:t> and heteroskedasticity</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5067" fill="hold"/>
                                        <p:tgtEl>
                                          <p:spTgt spid="39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96"/>
                </p:tgtEl>
              </p:cMediaNode>
            </p:video>
            <p:seq concurrent="1" prevAc="none" nextAc="seek">
              <p:cTn id="8" evtFilter="cancelBubble" nodeType="interactiveSeq" restart="whenNotActive" fill="hold">
                <p:stCondLst>
                  <p:cond delay="0" evt="onClick">
                    <p:tgtEl>
                      <p:spTgt spid="39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96"/>
                                        </p:tgtEl>
                                      </p:cBhvr>
                                    </p:cmd>
                                  </p:childTnLst>
                                </p:cTn>
                              </p:par>
                            </p:childTnLst>
                          </p:cTn>
                        </p:par>
                      </p:childTnLst>
                    </p:cTn>
                  </p:par>
                </p:childTnLst>
              </p:cTn>
              <p:nextCondLst>
                <p:cond delay="0" evt="onClick">
                  <p:tgtEl>
                    <p:spTgt spid="39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99" name="autoregressive-generation-amin-v2.mp4" descr="autoregressive-generation-amin-v2.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234365" y="1051062"/>
            <a:ext cx="23915270" cy="13452338"/>
          </a:xfrm>
          <a:prstGeom prst="rect">
            <a:avLst/>
          </a:prstGeom>
          <a:ln w="12700">
            <a:miter lim="400000"/>
          </a:ln>
        </p:spPr>
      </p:pic>
      <p:sp>
        <p:nvSpPr>
          <p:cNvPr id="400" name="Language data"/>
          <p:cNvSpPr txBox="1"/>
          <p:nvPr>
            <p:ph type="title"/>
          </p:nvPr>
        </p:nvSpPr>
        <p:spPr>
          <a:prstGeom prst="rect">
            <a:avLst/>
          </a:prstGeom>
        </p:spPr>
        <p:txBody>
          <a:bodyPr/>
          <a:lstStyle/>
          <a:p>
            <a:pPr/>
            <a:r>
              <a:t>Language data</a:t>
            </a:r>
          </a:p>
        </p:txBody>
      </p:sp>
      <p:sp>
        <p:nvSpPr>
          <p:cNvPr id="401" name="Rectangle"/>
          <p:cNvSpPr/>
          <p:nvPr/>
        </p:nvSpPr>
        <p:spPr>
          <a:xfrm>
            <a:off x="21590000" y="968375"/>
            <a:ext cx="2274590" cy="660103"/>
          </a:xfrm>
          <a:prstGeom prst="rect">
            <a:avLst/>
          </a:prstGeom>
          <a:solidFill>
            <a:srgbClr val="FFFFFF"/>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50433" fill="hold"/>
                                        <p:tgtEl>
                                          <p:spTgt spid="39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399"/>
                </p:tgtEl>
              </p:cMediaNode>
            </p:video>
            <p:seq concurrent="1" prevAc="none" nextAc="seek">
              <p:cTn id="8" evtFilter="cancelBubble" nodeType="interactiveSeq" restart="whenNotActive" fill="hold">
                <p:stCondLst>
                  <p:cond delay="0" evt="onClick">
                    <p:tgtEl>
                      <p:spTgt spid="39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399"/>
                                        </p:tgtEl>
                                      </p:cBhvr>
                                    </p:cmd>
                                  </p:childTnLst>
                                </p:cTn>
                              </p:par>
                            </p:childTnLst>
                          </p:cTn>
                        </p:par>
                      </p:childTnLst>
                    </p:cTn>
                  </p:par>
                </p:childTnLst>
              </p:cTn>
              <p:nextCondLst>
                <p:cond delay="0" evt="onClick">
                  <p:tgtEl>
                    <p:spTgt spid="399"/>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03" name="Child at Play"/>
          <p:cNvSpPr/>
          <p:nvPr/>
        </p:nvSpPr>
        <p:spPr>
          <a:xfrm>
            <a:off x="299006" y="9771159"/>
            <a:ext cx="1518098" cy="2059699"/>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04" name="Prior information on student"/>
          <p:cNvSpPr/>
          <p:nvPr/>
        </p:nvSpPr>
        <p:spPr>
          <a:xfrm>
            <a:off x="2595985" y="5503577"/>
            <a:ext cx="4544407" cy="2322225"/>
          </a:xfrm>
          <a:prstGeom prst="roundRect">
            <a:avLst>
              <a:gd name="adj" fmla="val 16450"/>
            </a:avLst>
          </a:prstGeom>
          <a:solidFill>
            <a:srgbClr val="FFFFFF"/>
          </a:solidFill>
          <a:ln w="63500">
            <a:solidFill>
              <a:schemeClr val="accent6">
                <a:satOff val="-16844"/>
                <a:lumOff val="-30747"/>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lvl1pPr>
          </a:lstStyle>
          <a:p>
            <a:pPr/>
            <a:r>
              <a:t>Prior information on student</a:t>
            </a:r>
          </a:p>
        </p:txBody>
      </p:sp>
      <p:sp>
        <p:nvSpPr>
          <p:cNvPr id="405" name="Amin generally solves single-digit division problems fluently and uses repeated subtraction when working with larger numbers. When asked to explain his reasoning, he often relies on ‘what feels right’ rather than written strategies. He’s more confident w"/>
          <p:cNvSpPr txBox="1"/>
          <p:nvPr/>
        </p:nvSpPr>
        <p:spPr>
          <a:xfrm>
            <a:off x="2255446" y="8084647"/>
            <a:ext cx="5225487" cy="53487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3000">
                <a:latin typeface="Helvetica Neue UltraLight"/>
                <a:ea typeface="Helvetica Neue UltraLight"/>
                <a:cs typeface="Helvetica Neue UltraLight"/>
                <a:sym typeface="Helvetica Neue UltraLight"/>
              </a:defRPr>
            </a:lvl1pPr>
          </a:lstStyle>
          <a:p>
            <a:pPr/>
            <a:r>
              <a:t>Amin generally solves single-digit division problems fluently and uses repeated subtraction when working with larger numbers. When asked to explain his reasoning, he often relies on ‘what feels right’ rather than written strategies. He’s more confident when problems are framed in real-life contexts, like sharing food or money, and shows persistence even when confused.</a:t>
            </a:r>
          </a:p>
        </p:txBody>
      </p:sp>
      <p:sp>
        <p:nvSpPr>
          <p:cNvPr id="406" name="Amin"/>
          <p:cNvSpPr txBox="1"/>
          <p:nvPr/>
        </p:nvSpPr>
        <p:spPr>
          <a:xfrm>
            <a:off x="535703" y="11948442"/>
            <a:ext cx="1044703"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b="1" sz="3000"/>
            </a:lvl1pPr>
          </a:lstStyle>
          <a:p>
            <a:pPr/>
            <a:r>
              <a:t>Amin</a:t>
            </a:r>
          </a:p>
        </p:txBody>
      </p:sp>
      <p:sp>
        <p:nvSpPr>
          <p:cNvPr id="407" name="Uncertainty comes from missing data yet to be observed"/>
          <p:cNvSpPr/>
          <p:nvPr/>
        </p:nvSpPr>
        <p:spPr>
          <a:xfrm>
            <a:off x="2113550" y="3057905"/>
            <a:ext cx="20156900" cy="1868681"/>
          </a:xfrm>
          <a:prstGeom prst="rect">
            <a:avLst/>
          </a:prstGeom>
          <a:solidFill>
            <a:srgbClr val="FFFFFF"/>
          </a:solidFill>
          <a:ln w="88900">
            <a:solidFill>
              <a:srgbClr val="000000"/>
            </a:solidFill>
            <a:miter/>
          </a:ln>
          <a:extLst>
            <a:ext uri="{C572A759-6A51-4108-AA02-DFA0A04FC94B}">
              <ma14:wrappingTextBoxFlag xmlns:ma14="http://schemas.microsoft.com/office/mac/drawingml/2011/main" val="1"/>
            </a:ext>
          </a:extLst>
        </p:spPr>
        <p:txBody>
          <a:bodyPr lIns="50800" tIns="50800" rIns="50800" bIns="50800" anchor="ctr"/>
          <a:lstStyle/>
          <a:p>
            <a:pPr marL="231140" indent="-231140" algn="ctr" defTabSz="457200">
              <a:lnSpc>
                <a:spcPct val="100000"/>
              </a:lnSpc>
              <a:spcBef>
                <a:spcPts val="0"/>
              </a:spcBef>
              <a:defRPr sz="5000">
                <a:latin typeface="Helvetica Neue Thin"/>
                <a:ea typeface="Helvetica Neue Thin"/>
                <a:cs typeface="Helvetica Neue Thin"/>
                <a:sym typeface="Helvetica Neue Thin"/>
              </a:defRPr>
            </a:pPr>
            <a:r>
              <a:t>Uncertainty comes from </a:t>
            </a:r>
            <a:r>
              <a:rPr b="1">
                <a:latin typeface="+mn-lt"/>
                <a:ea typeface="+mn-ea"/>
                <a:cs typeface="+mn-cs"/>
                <a:sym typeface="Helvetica Neue"/>
              </a:rPr>
              <a:t>missing data</a:t>
            </a:r>
            <a:r>
              <a:t> yet to be observed</a:t>
            </a:r>
          </a:p>
        </p:txBody>
      </p:sp>
      <p:sp>
        <p:nvSpPr>
          <p:cNvPr id="408" name="Our approach"/>
          <p:cNvSpPr txBox="1"/>
          <p:nvPr>
            <p:ph type="title"/>
          </p:nvPr>
        </p:nvSpPr>
        <p:spPr>
          <a:prstGeom prst="rect">
            <a:avLst/>
          </a:prstGeom>
        </p:spPr>
        <p:txBody>
          <a:bodyPr/>
          <a:lstStyle/>
          <a:p>
            <a:pPr/>
            <a:r>
              <a:t>Our approach</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10" name="Child at Play"/>
          <p:cNvSpPr/>
          <p:nvPr/>
        </p:nvSpPr>
        <p:spPr>
          <a:xfrm>
            <a:off x="299006" y="9771159"/>
            <a:ext cx="1518098" cy="2059699"/>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11" name="Question: A juice bottle has 3.9 liters. If I share it equally among 13 friends how many liters does each get?"/>
          <p:cNvSpPr/>
          <p:nvPr/>
        </p:nvSpPr>
        <p:spPr>
          <a:xfrm>
            <a:off x="7820424" y="5503577"/>
            <a:ext cx="7405222" cy="2322225"/>
          </a:xfrm>
          <a:prstGeom prst="roundRect">
            <a:avLst>
              <a:gd name="adj" fmla="val 16450"/>
            </a:avLst>
          </a:prstGeom>
          <a:solidFill>
            <a:srgbClr val="FFFFFF"/>
          </a:solidFill>
          <a:ln w="635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Question: A juice bottle has 3.9 liters. If I share it equally among 13 friends how many liters does each get?</a:t>
            </a:r>
          </a:p>
        </p:txBody>
      </p:sp>
      <p:sp>
        <p:nvSpPr>
          <p:cNvPr id="412" name="Prior information on student"/>
          <p:cNvSpPr/>
          <p:nvPr/>
        </p:nvSpPr>
        <p:spPr>
          <a:xfrm>
            <a:off x="2595985" y="5503577"/>
            <a:ext cx="4544407" cy="2322225"/>
          </a:xfrm>
          <a:prstGeom prst="roundRect">
            <a:avLst>
              <a:gd name="adj" fmla="val 16450"/>
            </a:avLst>
          </a:prstGeom>
          <a:solidFill>
            <a:srgbClr val="FFFFFF"/>
          </a:solidFill>
          <a:ln w="63500">
            <a:solidFill>
              <a:schemeClr val="accent6">
                <a:satOff val="-16844"/>
                <a:lumOff val="-30747"/>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lvl1pPr>
          </a:lstStyle>
          <a:p>
            <a:pPr/>
            <a:r>
              <a:t>Prior information on student</a:t>
            </a:r>
          </a:p>
        </p:txBody>
      </p:sp>
      <p:sp>
        <p:nvSpPr>
          <p:cNvPr id="413" name="Amin generally solves single-digit division problems fluently and uses repeated subtraction when working with larger numbers. When asked to explain his reasoning, he often relies on ‘what feels right’ rather than written strategies. He’s more confident w"/>
          <p:cNvSpPr txBox="1"/>
          <p:nvPr/>
        </p:nvSpPr>
        <p:spPr>
          <a:xfrm>
            <a:off x="2255446" y="8084647"/>
            <a:ext cx="5225487" cy="53487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3000">
                <a:latin typeface="Helvetica Neue UltraLight"/>
                <a:ea typeface="Helvetica Neue UltraLight"/>
                <a:cs typeface="Helvetica Neue UltraLight"/>
                <a:sym typeface="Helvetica Neue UltraLight"/>
              </a:defRPr>
            </a:lvl1pPr>
          </a:lstStyle>
          <a:p>
            <a:pPr/>
            <a:r>
              <a:t>Amin generally solves single-digit division problems fluently and uses repeated subtraction when working with larger numbers. When asked to explain his reasoning, he often relies on ‘what feels right’ rather than written strategies. He’s more confident when problems are framed in real-life contexts, like sharing food or money, and shows persistence even when confused.</a:t>
            </a:r>
          </a:p>
        </p:txBody>
      </p:sp>
      <p:sp>
        <p:nvSpPr>
          <p:cNvPr id="414" name="Question: If 13 aunts each give Timmy $0.75 for Christmas, how much does he have?"/>
          <p:cNvSpPr/>
          <p:nvPr/>
        </p:nvSpPr>
        <p:spPr>
          <a:xfrm>
            <a:off x="15819904" y="5503577"/>
            <a:ext cx="6426622" cy="2322225"/>
          </a:xfrm>
          <a:prstGeom prst="roundRect">
            <a:avLst>
              <a:gd name="adj" fmla="val 16450"/>
            </a:avLst>
          </a:prstGeom>
          <a:solidFill>
            <a:srgbClr val="FFFFFF"/>
          </a:solidFill>
          <a:ln w="635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Question: If 13 aunts each give Timmy $0.75 for Christmas, how much does he have?</a:t>
            </a:r>
          </a:p>
        </p:txBody>
      </p:sp>
      <p:sp>
        <p:nvSpPr>
          <p:cNvPr id="415" name="Amin"/>
          <p:cNvSpPr txBox="1"/>
          <p:nvPr/>
        </p:nvSpPr>
        <p:spPr>
          <a:xfrm>
            <a:off x="535703" y="11948442"/>
            <a:ext cx="1044703"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b="1" sz="3000"/>
            </a:lvl1pPr>
          </a:lstStyle>
          <a:p>
            <a:pPr/>
            <a:r>
              <a:t>Amin</a:t>
            </a:r>
          </a:p>
        </p:txBody>
      </p:sp>
      <p:sp>
        <p:nvSpPr>
          <p:cNvPr id="416" name="…"/>
          <p:cNvSpPr txBox="1"/>
          <p:nvPr/>
        </p:nvSpPr>
        <p:spPr>
          <a:xfrm>
            <a:off x="22500643" y="5727201"/>
            <a:ext cx="1130301" cy="12796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a:t>
            </a:r>
          </a:p>
        </p:txBody>
      </p:sp>
      <p:sp>
        <p:nvSpPr>
          <p:cNvPr id="417" name="Uncertainty arises out of missing data rather than latent parameters"/>
          <p:cNvSpPr txBox="1"/>
          <p:nvPr/>
        </p:nvSpPr>
        <p:spPr>
          <a:xfrm>
            <a:off x="10610951" y="9632652"/>
            <a:ext cx="10146706" cy="146109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Light"/>
                <a:ea typeface="Helvetica Neue Light"/>
                <a:cs typeface="Helvetica Neue Light"/>
                <a:sym typeface="Helvetica Neue Light"/>
              </a:defRPr>
            </a:lvl1pPr>
          </a:lstStyle>
          <a:p>
            <a:pPr/>
            <a:r>
              <a:t>Uncertainty arises out of missing data rather than latent parameters</a:t>
            </a:r>
          </a:p>
        </p:txBody>
      </p:sp>
      <p:sp>
        <p:nvSpPr>
          <p:cNvPr id="418" name="Uncertainty comes from missing data yet to be observed"/>
          <p:cNvSpPr/>
          <p:nvPr/>
        </p:nvSpPr>
        <p:spPr>
          <a:xfrm>
            <a:off x="2113550" y="3057905"/>
            <a:ext cx="20156900" cy="1868681"/>
          </a:xfrm>
          <a:prstGeom prst="rect">
            <a:avLst/>
          </a:prstGeom>
          <a:solidFill>
            <a:srgbClr val="FFFFFF"/>
          </a:solidFill>
          <a:ln w="88900">
            <a:solidFill>
              <a:srgbClr val="000000"/>
            </a:solidFill>
            <a:miter/>
          </a:ln>
          <a:extLst>
            <a:ext uri="{C572A759-6A51-4108-AA02-DFA0A04FC94B}">
              <ma14:wrappingTextBoxFlag xmlns:ma14="http://schemas.microsoft.com/office/mac/drawingml/2011/main" val="1"/>
            </a:ext>
          </a:extLst>
        </p:spPr>
        <p:txBody>
          <a:bodyPr lIns="50800" tIns="50800" rIns="50800" bIns="50800" anchor="ctr"/>
          <a:lstStyle/>
          <a:p>
            <a:pPr marL="231140" indent="-231140" algn="ctr" defTabSz="457200">
              <a:lnSpc>
                <a:spcPct val="100000"/>
              </a:lnSpc>
              <a:spcBef>
                <a:spcPts val="0"/>
              </a:spcBef>
              <a:defRPr sz="5000">
                <a:latin typeface="Helvetica Neue Thin"/>
                <a:ea typeface="Helvetica Neue Thin"/>
                <a:cs typeface="Helvetica Neue Thin"/>
                <a:sym typeface="Helvetica Neue Thin"/>
              </a:defRPr>
            </a:pPr>
            <a:r>
              <a:t>Uncertainty comes from </a:t>
            </a:r>
            <a:r>
              <a:rPr b="1">
                <a:latin typeface="+mn-lt"/>
                <a:ea typeface="+mn-ea"/>
                <a:cs typeface="+mn-cs"/>
                <a:sym typeface="Helvetica Neue"/>
              </a:rPr>
              <a:t>missing data</a:t>
            </a:r>
            <a:r>
              <a:t> yet to be observed</a:t>
            </a:r>
          </a:p>
        </p:txBody>
      </p:sp>
      <p:sp>
        <p:nvSpPr>
          <p:cNvPr id="419" name="Our approach"/>
          <p:cNvSpPr txBox="1"/>
          <p:nvPr>
            <p:ph type="title"/>
          </p:nvPr>
        </p:nvSpPr>
        <p:spPr>
          <a:prstGeom prst="rect">
            <a:avLst/>
          </a:prstGeom>
        </p:spPr>
        <p:txBody>
          <a:bodyPr/>
          <a:lstStyle/>
          <a:p>
            <a:pPr/>
            <a:r>
              <a:t>Our approach</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1" name="Child at Play"/>
          <p:cNvSpPr/>
          <p:nvPr/>
        </p:nvSpPr>
        <p:spPr>
          <a:xfrm>
            <a:off x="299006" y="9771159"/>
            <a:ext cx="1518098" cy="2059699"/>
          </a:xfrm>
          <a:custGeom>
            <a:avLst/>
            <a:gdLst/>
            <a:ahLst/>
            <a:cxnLst>
              <a:cxn ang="0">
                <a:pos x="wd2" y="hd2"/>
              </a:cxn>
              <a:cxn ang="5400000">
                <a:pos x="wd2" y="hd2"/>
              </a:cxn>
              <a:cxn ang="10800000">
                <a:pos x="wd2" y="hd2"/>
              </a:cxn>
              <a:cxn ang="16200000">
                <a:pos x="wd2" y="hd2"/>
              </a:cxn>
            </a:cxnLst>
            <a:rect l="0" t="0" r="r" b="b"/>
            <a:pathLst>
              <a:path w="21386" h="21580" fill="norm" stroke="1" extrusionOk="0">
                <a:moveTo>
                  <a:pt x="12654" y="1"/>
                </a:moveTo>
                <a:cubicBezTo>
                  <a:pt x="12170" y="-5"/>
                  <a:pt x="12012" y="52"/>
                  <a:pt x="12012" y="52"/>
                </a:cubicBezTo>
                <a:lnTo>
                  <a:pt x="11943" y="80"/>
                </a:lnTo>
                <a:cubicBezTo>
                  <a:pt x="11837" y="63"/>
                  <a:pt x="11641" y="46"/>
                  <a:pt x="11256" y="141"/>
                </a:cubicBezTo>
                <a:cubicBezTo>
                  <a:pt x="10863" y="259"/>
                  <a:pt x="9776" y="725"/>
                  <a:pt x="10033" y="2169"/>
                </a:cubicBezTo>
                <a:cubicBezTo>
                  <a:pt x="10162" y="2894"/>
                  <a:pt x="10621" y="3103"/>
                  <a:pt x="11074" y="3479"/>
                </a:cubicBezTo>
                <a:cubicBezTo>
                  <a:pt x="11278" y="3648"/>
                  <a:pt x="11369" y="3856"/>
                  <a:pt x="11369" y="3901"/>
                </a:cubicBezTo>
                <a:cubicBezTo>
                  <a:pt x="11362" y="4080"/>
                  <a:pt x="11332" y="4188"/>
                  <a:pt x="11294" y="4261"/>
                </a:cubicBezTo>
                <a:cubicBezTo>
                  <a:pt x="11165" y="4244"/>
                  <a:pt x="11082" y="4192"/>
                  <a:pt x="10923" y="4271"/>
                </a:cubicBezTo>
                <a:cubicBezTo>
                  <a:pt x="10908" y="4277"/>
                  <a:pt x="10856" y="4322"/>
                  <a:pt x="10803" y="4373"/>
                </a:cubicBezTo>
                <a:cubicBezTo>
                  <a:pt x="10621" y="4435"/>
                  <a:pt x="8906" y="5227"/>
                  <a:pt x="7290" y="6503"/>
                </a:cubicBezTo>
                <a:cubicBezTo>
                  <a:pt x="7282" y="6509"/>
                  <a:pt x="7282" y="6508"/>
                  <a:pt x="7282" y="6513"/>
                </a:cubicBezTo>
                <a:cubicBezTo>
                  <a:pt x="7260" y="6525"/>
                  <a:pt x="7245" y="6541"/>
                  <a:pt x="7245" y="6547"/>
                </a:cubicBezTo>
                <a:cubicBezTo>
                  <a:pt x="7177" y="6609"/>
                  <a:pt x="6503" y="7013"/>
                  <a:pt x="6466" y="7249"/>
                </a:cubicBezTo>
                <a:cubicBezTo>
                  <a:pt x="6435" y="7485"/>
                  <a:pt x="6595" y="8176"/>
                  <a:pt x="6791" y="8794"/>
                </a:cubicBezTo>
                <a:cubicBezTo>
                  <a:pt x="7026" y="9519"/>
                  <a:pt x="7463" y="10352"/>
                  <a:pt x="7441" y="10610"/>
                </a:cubicBezTo>
                <a:cubicBezTo>
                  <a:pt x="7433" y="10683"/>
                  <a:pt x="7312" y="10986"/>
                  <a:pt x="7372" y="11126"/>
                </a:cubicBezTo>
                <a:cubicBezTo>
                  <a:pt x="7486" y="11385"/>
                  <a:pt x="7843" y="11492"/>
                  <a:pt x="7835" y="11627"/>
                </a:cubicBezTo>
                <a:cubicBezTo>
                  <a:pt x="7820" y="11818"/>
                  <a:pt x="7901" y="11914"/>
                  <a:pt x="8014" y="11959"/>
                </a:cubicBezTo>
                <a:cubicBezTo>
                  <a:pt x="8007" y="12195"/>
                  <a:pt x="8007" y="12391"/>
                  <a:pt x="8007" y="12470"/>
                </a:cubicBezTo>
                <a:cubicBezTo>
                  <a:pt x="8015" y="12565"/>
                  <a:pt x="8037" y="13133"/>
                  <a:pt x="8014" y="13228"/>
                </a:cubicBezTo>
                <a:cubicBezTo>
                  <a:pt x="7818" y="14251"/>
                  <a:pt x="7221" y="14958"/>
                  <a:pt x="7183" y="15009"/>
                </a:cubicBezTo>
                <a:cubicBezTo>
                  <a:pt x="7146" y="15059"/>
                  <a:pt x="7078" y="15168"/>
                  <a:pt x="7101" y="15212"/>
                </a:cubicBezTo>
                <a:cubicBezTo>
                  <a:pt x="7154" y="15308"/>
                  <a:pt x="7327" y="15381"/>
                  <a:pt x="7478" y="15465"/>
                </a:cubicBezTo>
                <a:cubicBezTo>
                  <a:pt x="7539" y="15499"/>
                  <a:pt x="7646" y="15550"/>
                  <a:pt x="7766" y="15606"/>
                </a:cubicBezTo>
                <a:lnTo>
                  <a:pt x="7743" y="15667"/>
                </a:lnTo>
                <a:cubicBezTo>
                  <a:pt x="7728" y="15701"/>
                  <a:pt x="7691" y="15728"/>
                  <a:pt x="7646" y="15734"/>
                </a:cubicBezTo>
                <a:cubicBezTo>
                  <a:pt x="7072" y="15796"/>
                  <a:pt x="6535" y="15835"/>
                  <a:pt x="5833" y="16020"/>
                </a:cubicBezTo>
                <a:cubicBezTo>
                  <a:pt x="4548" y="16363"/>
                  <a:pt x="3966" y="16757"/>
                  <a:pt x="2629" y="17077"/>
                </a:cubicBezTo>
                <a:cubicBezTo>
                  <a:pt x="2606" y="17066"/>
                  <a:pt x="2584" y="17055"/>
                  <a:pt x="2553" y="17044"/>
                </a:cubicBezTo>
                <a:cubicBezTo>
                  <a:pt x="2508" y="17033"/>
                  <a:pt x="2440" y="17044"/>
                  <a:pt x="2440" y="17044"/>
                </a:cubicBezTo>
                <a:cubicBezTo>
                  <a:pt x="2228" y="16903"/>
                  <a:pt x="2161" y="16881"/>
                  <a:pt x="1829" y="16824"/>
                </a:cubicBezTo>
                <a:cubicBezTo>
                  <a:pt x="1564" y="16785"/>
                  <a:pt x="1283" y="16824"/>
                  <a:pt x="1283" y="16824"/>
                </a:cubicBezTo>
                <a:cubicBezTo>
                  <a:pt x="1124" y="16785"/>
                  <a:pt x="1005" y="16752"/>
                  <a:pt x="853" y="16791"/>
                </a:cubicBezTo>
                <a:cubicBezTo>
                  <a:pt x="612" y="16864"/>
                  <a:pt x="557" y="16942"/>
                  <a:pt x="497" y="17077"/>
                </a:cubicBezTo>
                <a:lnTo>
                  <a:pt x="317" y="17453"/>
                </a:lnTo>
                <a:cubicBezTo>
                  <a:pt x="257" y="17588"/>
                  <a:pt x="263" y="17728"/>
                  <a:pt x="339" y="17846"/>
                </a:cubicBezTo>
                <a:cubicBezTo>
                  <a:pt x="392" y="17964"/>
                  <a:pt x="437" y="18112"/>
                  <a:pt x="369" y="18303"/>
                </a:cubicBezTo>
                <a:cubicBezTo>
                  <a:pt x="301" y="18500"/>
                  <a:pt x="150" y="18442"/>
                  <a:pt x="29" y="18881"/>
                </a:cubicBezTo>
                <a:cubicBezTo>
                  <a:pt x="-99" y="19319"/>
                  <a:pt x="233" y="20005"/>
                  <a:pt x="263" y="20083"/>
                </a:cubicBezTo>
                <a:cubicBezTo>
                  <a:pt x="301" y="20162"/>
                  <a:pt x="565" y="20382"/>
                  <a:pt x="905" y="20270"/>
                </a:cubicBezTo>
                <a:cubicBezTo>
                  <a:pt x="1238" y="20157"/>
                  <a:pt x="1133" y="19785"/>
                  <a:pt x="1269" y="19476"/>
                </a:cubicBezTo>
                <a:cubicBezTo>
                  <a:pt x="1405" y="19167"/>
                  <a:pt x="1608" y="19060"/>
                  <a:pt x="1699" y="18853"/>
                </a:cubicBezTo>
                <a:cubicBezTo>
                  <a:pt x="1827" y="18577"/>
                  <a:pt x="2727" y="18365"/>
                  <a:pt x="2818" y="18106"/>
                </a:cubicBezTo>
                <a:cubicBezTo>
                  <a:pt x="3717" y="17898"/>
                  <a:pt x="5400" y="17678"/>
                  <a:pt x="6126" y="17537"/>
                </a:cubicBezTo>
                <a:cubicBezTo>
                  <a:pt x="6904" y="17391"/>
                  <a:pt x="8808" y="17016"/>
                  <a:pt x="8808" y="17016"/>
                </a:cubicBezTo>
                <a:cubicBezTo>
                  <a:pt x="8921" y="16993"/>
                  <a:pt x="9029" y="16954"/>
                  <a:pt x="9119" y="16909"/>
                </a:cubicBezTo>
                <a:cubicBezTo>
                  <a:pt x="9263" y="16841"/>
                  <a:pt x="9459" y="16628"/>
                  <a:pt x="9466" y="16622"/>
                </a:cubicBezTo>
                <a:lnTo>
                  <a:pt x="9752" y="16319"/>
                </a:lnTo>
                <a:cubicBezTo>
                  <a:pt x="9858" y="16347"/>
                  <a:pt x="10192" y="16240"/>
                  <a:pt x="10260" y="16155"/>
                </a:cubicBezTo>
                <a:cubicBezTo>
                  <a:pt x="10592" y="15734"/>
                  <a:pt x="11468" y="14549"/>
                  <a:pt x="11521" y="14487"/>
                </a:cubicBezTo>
                <a:cubicBezTo>
                  <a:pt x="11573" y="14431"/>
                  <a:pt x="11642" y="14357"/>
                  <a:pt x="11740" y="14419"/>
                </a:cubicBezTo>
                <a:cubicBezTo>
                  <a:pt x="11793" y="14452"/>
                  <a:pt x="12141" y="14712"/>
                  <a:pt x="12715" y="15162"/>
                </a:cubicBezTo>
                <a:cubicBezTo>
                  <a:pt x="13463" y="15752"/>
                  <a:pt x="14006" y="15959"/>
                  <a:pt x="14059" y="15982"/>
                </a:cubicBezTo>
                <a:cubicBezTo>
                  <a:pt x="14263" y="16060"/>
                  <a:pt x="14702" y="15505"/>
                  <a:pt x="14831" y="15353"/>
                </a:cubicBezTo>
                <a:lnTo>
                  <a:pt x="14861" y="15363"/>
                </a:lnTo>
                <a:cubicBezTo>
                  <a:pt x="14907" y="15380"/>
                  <a:pt x="14928" y="15419"/>
                  <a:pt x="14920" y="15453"/>
                </a:cubicBezTo>
                <a:cubicBezTo>
                  <a:pt x="14822" y="15846"/>
                  <a:pt x="14823" y="16437"/>
                  <a:pt x="15020" y="17039"/>
                </a:cubicBezTo>
                <a:cubicBezTo>
                  <a:pt x="15352" y="18033"/>
                  <a:pt x="16053" y="18713"/>
                  <a:pt x="16212" y="18921"/>
                </a:cubicBezTo>
                <a:cubicBezTo>
                  <a:pt x="16439" y="19213"/>
                  <a:pt x="16568" y="19657"/>
                  <a:pt x="16568" y="19657"/>
                </a:cubicBezTo>
                <a:cubicBezTo>
                  <a:pt x="16629" y="19859"/>
                  <a:pt x="16651" y="19982"/>
                  <a:pt x="16651" y="19971"/>
                </a:cubicBezTo>
                <a:cubicBezTo>
                  <a:pt x="16659" y="19982"/>
                  <a:pt x="16658" y="20006"/>
                  <a:pt x="16665" y="20017"/>
                </a:cubicBezTo>
                <a:cubicBezTo>
                  <a:pt x="16665" y="20028"/>
                  <a:pt x="16650" y="20028"/>
                  <a:pt x="16627" y="20050"/>
                </a:cubicBezTo>
                <a:cubicBezTo>
                  <a:pt x="16582" y="20078"/>
                  <a:pt x="16590" y="20111"/>
                  <a:pt x="16620" y="20178"/>
                </a:cubicBezTo>
                <a:cubicBezTo>
                  <a:pt x="16628" y="20190"/>
                  <a:pt x="16599" y="20207"/>
                  <a:pt x="16561" y="20280"/>
                </a:cubicBezTo>
                <a:cubicBezTo>
                  <a:pt x="16523" y="20353"/>
                  <a:pt x="16561" y="20668"/>
                  <a:pt x="16599" y="20809"/>
                </a:cubicBezTo>
                <a:cubicBezTo>
                  <a:pt x="16637" y="20932"/>
                  <a:pt x="16778" y="21134"/>
                  <a:pt x="16816" y="21184"/>
                </a:cubicBezTo>
                <a:cubicBezTo>
                  <a:pt x="16824" y="21190"/>
                  <a:pt x="16826" y="21202"/>
                  <a:pt x="16826" y="21207"/>
                </a:cubicBezTo>
                <a:cubicBezTo>
                  <a:pt x="16856" y="21331"/>
                  <a:pt x="16901" y="21437"/>
                  <a:pt x="17015" y="21499"/>
                </a:cubicBezTo>
                <a:cubicBezTo>
                  <a:pt x="17135" y="21566"/>
                  <a:pt x="17354" y="21595"/>
                  <a:pt x="17551" y="21573"/>
                </a:cubicBezTo>
                <a:lnTo>
                  <a:pt x="18025" y="21499"/>
                </a:lnTo>
                <a:cubicBezTo>
                  <a:pt x="18222" y="21471"/>
                  <a:pt x="18389" y="21386"/>
                  <a:pt x="18495" y="21274"/>
                </a:cubicBezTo>
                <a:cubicBezTo>
                  <a:pt x="18616" y="21178"/>
                  <a:pt x="18766" y="21066"/>
                  <a:pt x="19038" y="21016"/>
                </a:cubicBezTo>
                <a:cubicBezTo>
                  <a:pt x="19310" y="20960"/>
                  <a:pt x="19326" y="21090"/>
                  <a:pt x="19930" y="20944"/>
                </a:cubicBezTo>
                <a:cubicBezTo>
                  <a:pt x="20535" y="20798"/>
                  <a:pt x="21198" y="20219"/>
                  <a:pt x="21274" y="20157"/>
                </a:cubicBezTo>
                <a:cubicBezTo>
                  <a:pt x="21372" y="20118"/>
                  <a:pt x="21501" y="19820"/>
                  <a:pt x="21191" y="19652"/>
                </a:cubicBezTo>
                <a:cubicBezTo>
                  <a:pt x="20874" y="19483"/>
                  <a:pt x="20481" y="19747"/>
                  <a:pt x="20027" y="19820"/>
                </a:cubicBezTo>
                <a:cubicBezTo>
                  <a:pt x="19581" y="19888"/>
                  <a:pt x="19302" y="19781"/>
                  <a:pt x="19000" y="19764"/>
                </a:cubicBezTo>
                <a:cubicBezTo>
                  <a:pt x="18698" y="19753"/>
                  <a:pt x="18284" y="19567"/>
                  <a:pt x="18186" y="19539"/>
                </a:cubicBezTo>
                <a:cubicBezTo>
                  <a:pt x="18163" y="19528"/>
                  <a:pt x="18133" y="19527"/>
                  <a:pt x="18110" y="19527"/>
                </a:cubicBezTo>
                <a:cubicBezTo>
                  <a:pt x="18050" y="19527"/>
                  <a:pt x="18002" y="19499"/>
                  <a:pt x="17987" y="19460"/>
                </a:cubicBezTo>
                <a:cubicBezTo>
                  <a:pt x="17882" y="19067"/>
                  <a:pt x="17452" y="17460"/>
                  <a:pt x="17362" y="17156"/>
                </a:cubicBezTo>
                <a:cubicBezTo>
                  <a:pt x="17127" y="16386"/>
                  <a:pt x="16704" y="15514"/>
                  <a:pt x="16689" y="15430"/>
                </a:cubicBezTo>
                <a:cubicBezTo>
                  <a:pt x="16659" y="15262"/>
                  <a:pt x="16710" y="15077"/>
                  <a:pt x="16703" y="14881"/>
                </a:cubicBezTo>
                <a:cubicBezTo>
                  <a:pt x="16695" y="14813"/>
                  <a:pt x="16667" y="14521"/>
                  <a:pt x="16455" y="14370"/>
                </a:cubicBezTo>
                <a:lnTo>
                  <a:pt x="16349" y="14278"/>
                </a:lnTo>
                <a:cubicBezTo>
                  <a:pt x="16364" y="14233"/>
                  <a:pt x="16122" y="13919"/>
                  <a:pt x="16084" y="13880"/>
                </a:cubicBezTo>
                <a:cubicBezTo>
                  <a:pt x="15722" y="13526"/>
                  <a:pt x="15215" y="13094"/>
                  <a:pt x="14580" y="12600"/>
                </a:cubicBezTo>
                <a:cubicBezTo>
                  <a:pt x="14074" y="12206"/>
                  <a:pt x="13614" y="11885"/>
                  <a:pt x="13282" y="11660"/>
                </a:cubicBezTo>
                <a:cubicBezTo>
                  <a:pt x="13357" y="11632"/>
                  <a:pt x="13991" y="11515"/>
                  <a:pt x="14014" y="11425"/>
                </a:cubicBezTo>
                <a:cubicBezTo>
                  <a:pt x="14014" y="11425"/>
                  <a:pt x="14014" y="11199"/>
                  <a:pt x="14044" y="10227"/>
                </a:cubicBezTo>
                <a:cubicBezTo>
                  <a:pt x="14082" y="8974"/>
                  <a:pt x="14233" y="8575"/>
                  <a:pt x="14233" y="8575"/>
                </a:cubicBezTo>
                <a:cubicBezTo>
                  <a:pt x="14256" y="8496"/>
                  <a:pt x="14400" y="8481"/>
                  <a:pt x="14453" y="8554"/>
                </a:cubicBezTo>
                <a:lnTo>
                  <a:pt x="14543" y="8687"/>
                </a:lnTo>
                <a:cubicBezTo>
                  <a:pt x="14573" y="8732"/>
                  <a:pt x="14618" y="8778"/>
                  <a:pt x="14663" y="8812"/>
                </a:cubicBezTo>
                <a:cubicBezTo>
                  <a:pt x="14671" y="8818"/>
                  <a:pt x="14679" y="8829"/>
                  <a:pt x="14687" y="8840"/>
                </a:cubicBezTo>
                <a:cubicBezTo>
                  <a:pt x="14785" y="9026"/>
                  <a:pt x="15102" y="9121"/>
                  <a:pt x="15411" y="9065"/>
                </a:cubicBezTo>
                <a:cubicBezTo>
                  <a:pt x="15411" y="9065"/>
                  <a:pt x="16417" y="8930"/>
                  <a:pt x="17211" y="8789"/>
                </a:cubicBezTo>
                <a:cubicBezTo>
                  <a:pt x="17755" y="8694"/>
                  <a:pt x="18941" y="8418"/>
                  <a:pt x="19175" y="8368"/>
                </a:cubicBezTo>
                <a:cubicBezTo>
                  <a:pt x="19296" y="8323"/>
                  <a:pt x="19461" y="8345"/>
                  <a:pt x="19491" y="8345"/>
                </a:cubicBezTo>
                <a:cubicBezTo>
                  <a:pt x="19665" y="8345"/>
                  <a:pt x="19878" y="8316"/>
                  <a:pt x="19999" y="8294"/>
                </a:cubicBezTo>
                <a:cubicBezTo>
                  <a:pt x="19999" y="8294"/>
                  <a:pt x="20383" y="8205"/>
                  <a:pt x="20473" y="8171"/>
                </a:cubicBezTo>
                <a:cubicBezTo>
                  <a:pt x="20829" y="8076"/>
                  <a:pt x="20693" y="7857"/>
                  <a:pt x="20700" y="7655"/>
                </a:cubicBezTo>
                <a:cubicBezTo>
                  <a:pt x="20708" y="7458"/>
                  <a:pt x="20669" y="7300"/>
                  <a:pt x="20669" y="7300"/>
                </a:cubicBezTo>
                <a:cubicBezTo>
                  <a:pt x="20669" y="7300"/>
                  <a:pt x="20730" y="7137"/>
                  <a:pt x="20625" y="7047"/>
                </a:cubicBezTo>
                <a:cubicBezTo>
                  <a:pt x="20511" y="6952"/>
                  <a:pt x="19998" y="7081"/>
                  <a:pt x="19635" y="7126"/>
                </a:cubicBezTo>
                <a:cubicBezTo>
                  <a:pt x="19605" y="7138"/>
                  <a:pt x="19508" y="7160"/>
                  <a:pt x="19470" y="7160"/>
                </a:cubicBezTo>
                <a:cubicBezTo>
                  <a:pt x="19311" y="7154"/>
                  <a:pt x="19190" y="7170"/>
                  <a:pt x="19144" y="7254"/>
                </a:cubicBezTo>
                <a:cubicBezTo>
                  <a:pt x="19061" y="7316"/>
                  <a:pt x="19015" y="7575"/>
                  <a:pt x="18962" y="7620"/>
                </a:cubicBezTo>
                <a:cubicBezTo>
                  <a:pt x="18864" y="7743"/>
                  <a:pt x="18329" y="7728"/>
                  <a:pt x="17022" y="7801"/>
                </a:cubicBezTo>
                <a:cubicBezTo>
                  <a:pt x="16531" y="7823"/>
                  <a:pt x="16063" y="7834"/>
                  <a:pt x="15881" y="7839"/>
                </a:cubicBezTo>
                <a:cubicBezTo>
                  <a:pt x="15836" y="7839"/>
                  <a:pt x="15791" y="7823"/>
                  <a:pt x="15768" y="7795"/>
                </a:cubicBezTo>
                <a:lnTo>
                  <a:pt x="15397" y="7261"/>
                </a:lnTo>
                <a:cubicBezTo>
                  <a:pt x="15337" y="7132"/>
                  <a:pt x="15313" y="6907"/>
                  <a:pt x="14927" y="6222"/>
                </a:cubicBezTo>
                <a:cubicBezTo>
                  <a:pt x="14897" y="6177"/>
                  <a:pt x="14528" y="5181"/>
                  <a:pt x="14415" y="5030"/>
                </a:cubicBezTo>
                <a:cubicBezTo>
                  <a:pt x="14370" y="4973"/>
                  <a:pt x="14362" y="4883"/>
                  <a:pt x="14113" y="4726"/>
                </a:cubicBezTo>
                <a:cubicBezTo>
                  <a:pt x="13947" y="4625"/>
                  <a:pt x="13598" y="4608"/>
                  <a:pt x="13379" y="4614"/>
                </a:cubicBezTo>
                <a:cubicBezTo>
                  <a:pt x="13348" y="4546"/>
                  <a:pt x="13343" y="4469"/>
                  <a:pt x="13388" y="4424"/>
                </a:cubicBezTo>
                <a:cubicBezTo>
                  <a:pt x="13464" y="4345"/>
                  <a:pt x="13667" y="4389"/>
                  <a:pt x="13931" y="4417"/>
                </a:cubicBezTo>
                <a:cubicBezTo>
                  <a:pt x="14075" y="4434"/>
                  <a:pt x="14474" y="4452"/>
                  <a:pt x="14587" y="4429"/>
                </a:cubicBezTo>
                <a:cubicBezTo>
                  <a:pt x="14731" y="4401"/>
                  <a:pt x="14837" y="4311"/>
                  <a:pt x="14852" y="4227"/>
                </a:cubicBezTo>
                <a:cubicBezTo>
                  <a:pt x="14859" y="4171"/>
                  <a:pt x="14867" y="4098"/>
                  <a:pt x="14890" y="4059"/>
                </a:cubicBezTo>
                <a:cubicBezTo>
                  <a:pt x="14935" y="3986"/>
                  <a:pt x="15058" y="3957"/>
                  <a:pt x="15126" y="3946"/>
                </a:cubicBezTo>
                <a:cubicBezTo>
                  <a:pt x="15269" y="3924"/>
                  <a:pt x="15177" y="3799"/>
                  <a:pt x="15154" y="3760"/>
                </a:cubicBezTo>
                <a:cubicBezTo>
                  <a:pt x="15124" y="3715"/>
                  <a:pt x="15185" y="3704"/>
                  <a:pt x="15223" y="3681"/>
                </a:cubicBezTo>
                <a:cubicBezTo>
                  <a:pt x="15260" y="3664"/>
                  <a:pt x="15298" y="3631"/>
                  <a:pt x="15298" y="3592"/>
                </a:cubicBezTo>
                <a:cubicBezTo>
                  <a:pt x="15306" y="3558"/>
                  <a:pt x="15261" y="3552"/>
                  <a:pt x="15246" y="3456"/>
                </a:cubicBezTo>
                <a:cubicBezTo>
                  <a:pt x="15239" y="3411"/>
                  <a:pt x="15209" y="3350"/>
                  <a:pt x="15277" y="3339"/>
                </a:cubicBezTo>
                <a:cubicBezTo>
                  <a:pt x="15315" y="3333"/>
                  <a:pt x="15458" y="3311"/>
                  <a:pt x="15511" y="3216"/>
                </a:cubicBezTo>
                <a:cubicBezTo>
                  <a:pt x="15556" y="3120"/>
                  <a:pt x="15480" y="3025"/>
                  <a:pt x="15442" y="2991"/>
                </a:cubicBezTo>
                <a:cubicBezTo>
                  <a:pt x="15412" y="2963"/>
                  <a:pt x="15351" y="2894"/>
                  <a:pt x="15336" y="2872"/>
                </a:cubicBezTo>
                <a:cubicBezTo>
                  <a:pt x="15313" y="2849"/>
                  <a:pt x="15245" y="2794"/>
                  <a:pt x="15230" y="2766"/>
                </a:cubicBezTo>
                <a:cubicBezTo>
                  <a:pt x="15215" y="2744"/>
                  <a:pt x="15171" y="2664"/>
                  <a:pt x="15164" y="2619"/>
                </a:cubicBezTo>
                <a:cubicBezTo>
                  <a:pt x="15156" y="2574"/>
                  <a:pt x="15139" y="2558"/>
                  <a:pt x="15192" y="2468"/>
                </a:cubicBezTo>
                <a:cubicBezTo>
                  <a:pt x="15237" y="2378"/>
                  <a:pt x="15275" y="2327"/>
                  <a:pt x="15298" y="2276"/>
                </a:cubicBezTo>
                <a:cubicBezTo>
                  <a:pt x="15321" y="2231"/>
                  <a:pt x="15366" y="2108"/>
                  <a:pt x="15374" y="2023"/>
                </a:cubicBezTo>
                <a:cubicBezTo>
                  <a:pt x="15381" y="1945"/>
                  <a:pt x="15397" y="1838"/>
                  <a:pt x="15329" y="1658"/>
                </a:cubicBezTo>
                <a:cubicBezTo>
                  <a:pt x="15268" y="1507"/>
                  <a:pt x="15179" y="1422"/>
                  <a:pt x="15126" y="1377"/>
                </a:cubicBezTo>
                <a:cubicBezTo>
                  <a:pt x="15133" y="1372"/>
                  <a:pt x="15359" y="1175"/>
                  <a:pt x="15253" y="1035"/>
                </a:cubicBezTo>
                <a:cubicBezTo>
                  <a:pt x="15193" y="951"/>
                  <a:pt x="15058" y="765"/>
                  <a:pt x="14710" y="642"/>
                </a:cubicBezTo>
                <a:cubicBezTo>
                  <a:pt x="14272" y="484"/>
                  <a:pt x="14036" y="12"/>
                  <a:pt x="12654" y="1"/>
                </a:cubicBezTo>
                <a:close/>
                <a:moveTo>
                  <a:pt x="9242" y="7253"/>
                </a:moveTo>
                <a:cubicBezTo>
                  <a:pt x="9253" y="7258"/>
                  <a:pt x="9254" y="7271"/>
                  <a:pt x="9247" y="7283"/>
                </a:cubicBezTo>
                <a:cubicBezTo>
                  <a:pt x="9111" y="7569"/>
                  <a:pt x="9034" y="7743"/>
                  <a:pt x="8883" y="8182"/>
                </a:cubicBezTo>
                <a:cubicBezTo>
                  <a:pt x="8709" y="8710"/>
                  <a:pt x="8657" y="9526"/>
                  <a:pt x="8650" y="9987"/>
                </a:cubicBezTo>
                <a:cubicBezTo>
                  <a:pt x="8657" y="10088"/>
                  <a:pt x="8507" y="10412"/>
                  <a:pt x="8402" y="10373"/>
                </a:cubicBezTo>
                <a:cubicBezTo>
                  <a:pt x="8371" y="10328"/>
                  <a:pt x="8333" y="10284"/>
                  <a:pt x="8333" y="10273"/>
                </a:cubicBezTo>
                <a:cubicBezTo>
                  <a:pt x="8333" y="10222"/>
                  <a:pt x="8128" y="9610"/>
                  <a:pt x="8203" y="8840"/>
                </a:cubicBezTo>
                <a:cubicBezTo>
                  <a:pt x="8264" y="8289"/>
                  <a:pt x="8136" y="7879"/>
                  <a:pt x="8114" y="7727"/>
                </a:cubicBezTo>
                <a:cubicBezTo>
                  <a:pt x="8114" y="7721"/>
                  <a:pt x="8128" y="7699"/>
                  <a:pt x="8158" y="7671"/>
                </a:cubicBezTo>
                <a:cubicBezTo>
                  <a:pt x="8234" y="7755"/>
                  <a:pt x="8296" y="7817"/>
                  <a:pt x="8326" y="7839"/>
                </a:cubicBezTo>
                <a:cubicBezTo>
                  <a:pt x="8402" y="7912"/>
                  <a:pt x="8468" y="7844"/>
                  <a:pt x="8468" y="7844"/>
                </a:cubicBezTo>
                <a:cubicBezTo>
                  <a:pt x="8468" y="7844"/>
                  <a:pt x="9170" y="7289"/>
                  <a:pt x="9185" y="7272"/>
                </a:cubicBezTo>
                <a:cubicBezTo>
                  <a:pt x="9212" y="7250"/>
                  <a:pt x="9232" y="7247"/>
                  <a:pt x="9242" y="7253"/>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22" name="Question: A juice bottle has 3.9 liters. If I share it equally among 13 friends how many liters does each get?"/>
          <p:cNvSpPr/>
          <p:nvPr/>
        </p:nvSpPr>
        <p:spPr>
          <a:xfrm>
            <a:off x="7820424" y="5503577"/>
            <a:ext cx="7405222" cy="2322225"/>
          </a:xfrm>
          <a:prstGeom prst="roundRect">
            <a:avLst>
              <a:gd name="adj" fmla="val 16450"/>
            </a:avLst>
          </a:prstGeom>
          <a:solidFill>
            <a:srgbClr val="FFFFFF"/>
          </a:solidFill>
          <a:ln w="635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Question: A juice bottle has 3.9 liters. If I share it equally among 13 friends how many liters does each get?</a:t>
            </a:r>
          </a:p>
        </p:txBody>
      </p:sp>
      <p:sp>
        <p:nvSpPr>
          <p:cNvPr id="423" name="A. 0.03 liters…"/>
          <p:cNvSpPr txBox="1"/>
          <p:nvPr/>
        </p:nvSpPr>
        <p:spPr>
          <a:xfrm>
            <a:off x="8583824" y="8138593"/>
            <a:ext cx="5554080" cy="408226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A.</a:t>
            </a:r>
            <a:r>
              <a:t> 0.03 liters</a:t>
            </a:r>
          </a:p>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B.</a:t>
            </a:r>
            <a:r>
              <a:t> 0.3 liters</a:t>
            </a:r>
          </a:p>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C.</a:t>
            </a:r>
            <a:r>
              <a:t> 0.39 liters</a:t>
            </a:r>
          </a:p>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D. </a:t>
            </a:r>
            <a:r>
              <a:rPr>
                <a:latin typeface="+mn-lt"/>
                <a:ea typeface="+mn-ea"/>
                <a:cs typeface="+mn-cs"/>
                <a:sym typeface="Helvetica Neue"/>
              </a:rPr>
              <a:t>3 liters</a:t>
            </a:r>
          </a:p>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E.</a:t>
            </a:r>
            <a:r>
              <a:t> Approximately 3 liters</a:t>
            </a:r>
          </a:p>
        </p:txBody>
      </p:sp>
      <p:sp>
        <p:nvSpPr>
          <p:cNvPr id="424" name="Prior information on student"/>
          <p:cNvSpPr/>
          <p:nvPr/>
        </p:nvSpPr>
        <p:spPr>
          <a:xfrm>
            <a:off x="2595985" y="5503577"/>
            <a:ext cx="4544407" cy="2322225"/>
          </a:xfrm>
          <a:prstGeom prst="roundRect">
            <a:avLst>
              <a:gd name="adj" fmla="val 16450"/>
            </a:avLst>
          </a:prstGeom>
          <a:solidFill>
            <a:srgbClr val="FFFFFF"/>
          </a:solidFill>
          <a:ln w="63500">
            <a:solidFill>
              <a:schemeClr val="accent6">
                <a:satOff val="-16844"/>
                <a:lumOff val="-30747"/>
              </a:schemeClr>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lvl1pPr>
          </a:lstStyle>
          <a:p>
            <a:pPr/>
            <a:r>
              <a:t>Prior information on student</a:t>
            </a:r>
          </a:p>
        </p:txBody>
      </p:sp>
      <p:sp>
        <p:nvSpPr>
          <p:cNvPr id="425" name="Check Mark"/>
          <p:cNvSpPr/>
          <p:nvPr/>
        </p:nvSpPr>
        <p:spPr>
          <a:xfrm>
            <a:off x="11121310" y="10683103"/>
            <a:ext cx="803451" cy="616810"/>
          </a:xfrm>
          <a:custGeom>
            <a:avLst/>
            <a:gdLst/>
            <a:ahLst/>
            <a:cxnLst>
              <a:cxn ang="0">
                <a:pos x="wd2" y="hd2"/>
              </a:cxn>
              <a:cxn ang="5400000">
                <a:pos x="wd2" y="hd2"/>
              </a:cxn>
              <a:cxn ang="10800000">
                <a:pos x="wd2" y="hd2"/>
              </a:cxn>
              <a:cxn ang="16200000">
                <a:pos x="wd2" y="hd2"/>
              </a:cxn>
            </a:cxnLst>
            <a:rect l="0" t="0" r="r" b="b"/>
            <a:pathLst>
              <a:path w="21576" h="21585" fill="norm" stroke="1"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60D937"/>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26" name="Amin generally solves single-digit division problems fluently and uses repeated subtraction when working with larger numbers. When asked to explain his reasoning, he often relies on ‘what feels right’ rather than written strategies. He’s more confident w"/>
          <p:cNvSpPr txBox="1"/>
          <p:nvPr/>
        </p:nvSpPr>
        <p:spPr>
          <a:xfrm>
            <a:off x="2255446" y="8084647"/>
            <a:ext cx="5225487" cy="534875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3000">
                <a:latin typeface="Helvetica Neue UltraLight"/>
                <a:ea typeface="Helvetica Neue UltraLight"/>
                <a:cs typeface="Helvetica Neue UltraLight"/>
                <a:sym typeface="Helvetica Neue UltraLight"/>
              </a:defRPr>
            </a:lvl1pPr>
          </a:lstStyle>
          <a:p>
            <a:pPr/>
            <a:r>
              <a:t>Amin generally solves single-digit division problems fluently and uses repeated subtraction when working with larger numbers. When asked to explain his reasoning, he often relies on ‘what feels right’ rather than written strategies. He’s more confident when problems are framed in real-life contexts, like sharing food or money, and shows persistence even when confused.</a:t>
            </a:r>
          </a:p>
        </p:txBody>
      </p:sp>
      <p:sp>
        <p:nvSpPr>
          <p:cNvPr id="427" name="Question: If 13 aunts each give Timmy $0.75 for Christmas, how much does he have?"/>
          <p:cNvSpPr/>
          <p:nvPr/>
        </p:nvSpPr>
        <p:spPr>
          <a:xfrm>
            <a:off x="15819904" y="5503577"/>
            <a:ext cx="6426622" cy="2322225"/>
          </a:xfrm>
          <a:prstGeom prst="roundRect">
            <a:avLst>
              <a:gd name="adj" fmla="val 16450"/>
            </a:avLst>
          </a:prstGeom>
          <a:solidFill>
            <a:srgbClr val="FFFFFF"/>
          </a:solidFill>
          <a:ln w="635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200">
                <a:latin typeface="Helvetica Neue Medium"/>
                <a:ea typeface="Helvetica Neue Medium"/>
                <a:cs typeface="Helvetica Neue Medium"/>
                <a:sym typeface="Helvetica Neue Medium"/>
              </a:defRPr>
            </a:lvl1pPr>
          </a:lstStyle>
          <a:p>
            <a:pPr/>
            <a:r>
              <a:t>Question: If 13 aunts each give Timmy $0.75 for Christmas, how much does he have?</a:t>
            </a:r>
          </a:p>
        </p:txBody>
      </p:sp>
      <p:sp>
        <p:nvSpPr>
          <p:cNvPr id="428" name="A. $1.75 B. $9.75…"/>
          <p:cNvSpPr txBox="1"/>
          <p:nvPr/>
        </p:nvSpPr>
        <p:spPr>
          <a:xfrm>
            <a:off x="16449366" y="8155249"/>
            <a:ext cx="2326641" cy="404895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A. </a:t>
            </a:r>
            <a:r>
              <a:rPr>
                <a:latin typeface="+mn-lt"/>
                <a:ea typeface="+mn-ea"/>
                <a:cs typeface="+mn-cs"/>
                <a:sym typeface="Helvetica Neue"/>
              </a:rPr>
              <a:t>$1.75</a:t>
            </a:r>
            <a:br>
              <a:rPr>
                <a:latin typeface="+mn-lt"/>
                <a:ea typeface="+mn-ea"/>
                <a:cs typeface="+mn-cs"/>
                <a:sym typeface="Helvetica Neue"/>
              </a:rPr>
            </a:br>
            <a:r>
              <a:rPr b="1">
                <a:latin typeface="+mn-lt"/>
                <a:ea typeface="+mn-ea"/>
                <a:cs typeface="+mn-cs"/>
                <a:sym typeface="Helvetica Neue"/>
              </a:rPr>
              <a:t>B. </a:t>
            </a:r>
            <a:r>
              <a:rPr>
                <a:latin typeface="+mn-lt"/>
                <a:ea typeface="+mn-ea"/>
                <a:cs typeface="+mn-cs"/>
                <a:sym typeface="Helvetica Neue"/>
              </a:rPr>
              <a:t>$9.75</a:t>
            </a:r>
            <a:endParaRPr b="1">
              <a:latin typeface="+mn-lt"/>
              <a:ea typeface="+mn-ea"/>
              <a:cs typeface="+mn-cs"/>
              <a:sym typeface="Helvetica Neue"/>
            </a:endParaRPr>
          </a:p>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C. </a:t>
            </a:r>
            <a:r>
              <a:rPr>
                <a:latin typeface="+mn-lt"/>
                <a:ea typeface="+mn-ea"/>
                <a:cs typeface="+mn-cs"/>
                <a:sym typeface="Helvetica Neue"/>
              </a:rPr>
              <a:t>$10.75</a:t>
            </a:r>
            <a:endParaRPr b="1">
              <a:latin typeface="+mn-lt"/>
              <a:ea typeface="+mn-ea"/>
              <a:cs typeface="+mn-cs"/>
              <a:sym typeface="Helvetica Neue"/>
            </a:endParaRPr>
          </a:p>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D. </a:t>
            </a:r>
            <a:r>
              <a:rPr>
                <a:latin typeface="+mn-lt"/>
                <a:ea typeface="+mn-ea"/>
                <a:cs typeface="+mn-cs"/>
                <a:sym typeface="Helvetica Neue"/>
              </a:rPr>
              <a:t>$12.75</a:t>
            </a:r>
            <a:endParaRPr b="1">
              <a:latin typeface="+mn-lt"/>
              <a:ea typeface="+mn-ea"/>
              <a:cs typeface="+mn-cs"/>
              <a:sym typeface="Helvetica Neue"/>
            </a:endParaRPr>
          </a:p>
          <a:p>
            <a:pPr defTabSz="12700">
              <a:lnSpc>
                <a:spcPct val="135000"/>
              </a:lnSpc>
              <a:spcBef>
                <a:spcPts val="0"/>
              </a:spcBef>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4000">
                <a:solidFill>
                  <a:srgbClr val="929292"/>
                </a:solidFill>
                <a:latin typeface="Helvetica"/>
                <a:ea typeface="Helvetica"/>
                <a:cs typeface="Helvetica"/>
                <a:sym typeface="Helvetica"/>
              </a:defRPr>
            </a:pPr>
            <a:r>
              <a:rPr b="1">
                <a:latin typeface="+mn-lt"/>
                <a:ea typeface="+mn-ea"/>
                <a:cs typeface="+mn-cs"/>
                <a:sym typeface="Helvetica Neue"/>
              </a:rPr>
              <a:t>E. </a:t>
            </a:r>
            <a:r>
              <a:rPr>
                <a:latin typeface="+mn-lt"/>
                <a:ea typeface="+mn-ea"/>
                <a:cs typeface="+mn-cs"/>
                <a:sym typeface="Helvetica Neue"/>
              </a:rPr>
              <a:t>$13.75</a:t>
            </a:r>
          </a:p>
        </p:txBody>
      </p:sp>
      <p:sp>
        <p:nvSpPr>
          <p:cNvPr id="429" name="Check Mark"/>
          <p:cNvSpPr/>
          <p:nvPr/>
        </p:nvSpPr>
        <p:spPr>
          <a:xfrm>
            <a:off x="18715094" y="8983788"/>
            <a:ext cx="803452" cy="616810"/>
          </a:xfrm>
          <a:custGeom>
            <a:avLst/>
            <a:gdLst/>
            <a:ahLst/>
            <a:cxnLst>
              <a:cxn ang="0">
                <a:pos x="wd2" y="hd2"/>
              </a:cxn>
              <a:cxn ang="5400000">
                <a:pos x="wd2" y="hd2"/>
              </a:cxn>
              <a:cxn ang="10800000">
                <a:pos x="wd2" y="hd2"/>
              </a:cxn>
              <a:cxn ang="16200000">
                <a:pos x="wd2" y="hd2"/>
              </a:cxn>
            </a:cxnLst>
            <a:rect l="0" t="0" r="r" b="b"/>
            <a:pathLst>
              <a:path w="21576" h="21585" fill="norm" stroke="1" extrusionOk="0">
                <a:moveTo>
                  <a:pt x="19124" y="0"/>
                </a:moveTo>
                <a:cubicBezTo>
                  <a:pt x="19093" y="0"/>
                  <a:pt x="19062" y="15"/>
                  <a:pt x="19038" y="46"/>
                </a:cubicBezTo>
                <a:lnTo>
                  <a:pt x="7550" y="15019"/>
                </a:lnTo>
                <a:cubicBezTo>
                  <a:pt x="7502" y="15081"/>
                  <a:pt x="7426" y="15081"/>
                  <a:pt x="7379" y="15019"/>
                </a:cubicBezTo>
                <a:lnTo>
                  <a:pt x="2536" y="8708"/>
                </a:lnTo>
                <a:cubicBezTo>
                  <a:pt x="2489" y="8646"/>
                  <a:pt x="2413" y="8646"/>
                  <a:pt x="2365" y="8708"/>
                </a:cubicBezTo>
                <a:lnTo>
                  <a:pt x="35" y="11744"/>
                </a:lnTo>
                <a:cubicBezTo>
                  <a:pt x="-12" y="11806"/>
                  <a:pt x="-12" y="11907"/>
                  <a:pt x="35" y="11969"/>
                </a:cubicBezTo>
                <a:lnTo>
                  <a:pt x="4963" y="18390"/>
                </a:lnTo>
                <a:lnTo>
                  <a:pt x="6654" y="20594"/>
                </a:lnTo>
                <a:lnTo>
                  <a:pt x="7379" y="21538"/>
                </a:lnTo>
                <a:cubicBezTo>
                  <a:pt x="7426" y="21600"/>
                  <a:pt x="7502" y="21600"/>
                  <a:pt x="7550" y="21538"/>
                </a:cubicBezTo>
                <a:lnTo>
                  <a:pt x="21541" y="3307"/>
                </a:lnTo>
                <a:cubicBezTo>
                  <a:pt x="21588" y="3245"/>
                  <a:pt x="21588" y="3146"/>
                  <a:pt x="21541" y="3085"/>
                </a:cubicBezTo>
                <a:lnTo>
                  <a:pt x="19211" y="48"/>
                </a:lnTo>
                <a:cubicBezTo>
                  <a:pt x="19186" y="17"/>
                  <a:pt x="19156" y="0"/>
                  <a:pt x="19124" y="0"/>
                </a:cubicBezTo>
                <a:close/>
              </a:path>
            </a:pathLst>
          </a:custGeom>
          <a:solidFill>
            <a:srgbClr val="60D937"/>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
        <p:nvSpPr>
          <p:cNvPr id="430" name="Amin"/>
          <p:cNvSpPr txBox="1"/>
          <p:nvPr/>
        </p:nvSpPr>
        <p:spPr>
          <a:xfrm>
            <a:off x="535703" y="11948442"/>
            <a:ext cx="1044703" cy="56044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a:defRPr b="1" sz="3000"/>
            </a:lvl1pPr>
          </a:lstStyle>
          <a:p>
            <a:pPr/>
            <a:r>
              <a:t>Amin</a:t>
            </a:r>
          </a:p>
        </p:txBody>
      </p:sp>
      <p:sp>
        <p:nvSpPr>
          <p:cNvPr id="431" name="…"/>
          <p:cNvSpPr txBox="1"/>
          <p:nvPr/>
        </p:nvSpPr>
        <p:spPr>
          <a:xfrm>
            <a:off x="22500643" y="5727201"/>
            <a:ext cx="1130301" cy="127965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8000"/>
            </a:lvl1pPr>
          </a:lstStyle>
          <a:p>
            <a:pPr/>
            <a:r>
              <a:t>…</a:t>
            </a:r>
          </a:p>
        </p:txBody>
      </p:sp>
      <p:sp>
        <p:nvSpPr>
          <p:cNvPr id="432" name="Uncertainty comes from missing data yet to be observed"/>
          <p:cNvSpPr/>
          <p:nvPr/>
        </p:nvSpPr>
        <p:spPr>
          <a:xfrm>
            <a:off x="2113550" y="3057905"/>
            <a:ext cx="20156900" cy="1868681"/>
          </a:xfrm>
          <a:prstGeom prst="rect">
            <a:avLst/>
          </a:prstGeom>
          <a:solidFill>
            <a:srgbClr val="FFFFFF"/>
          </a:solidFill>
          <a:ln w="88900">
            <a:solidFill>
              <a:srgbClr val="000000"/>
            </a:solidFill>
            <a:miter/>
          </a:ln>
          <a:extLst>
            <a:ext uri="{C572A759-6A51-4108-AA02-DFA0A04FC94B}">
              <ma14:wrappingTextBoxFlag xmlns:ma14="http://schemas.microsoft.com/office/mac/drawingml/2011/main" val="1"/>
            </a:ext>
          </a:extLst>
        </p:spPr>
        <p:txBody>
          <a:bodyPr lIns="50800" tIns="50800" rIns="50800" bIns="50800" anchor="ctr"/>
          <a:lstStyle/>
          <a:p>
            <a:pPr marL="231140" indent="-231140" algn="ctr" defTabSz="457200">
              <a:lnSpc>
                <a:spcPct val="100000"/>
              </a:lnSpc>
              <a:spcBef>
                <a:spcPts val="0"/>
              </a:spcBef>
              <a:defRPr sz="5000">
                <a:latin typeface="Helvetica Neue Thin"/>
                <a:ea typeface="Helvetica Neue Thin"/>
                <a:cs typeface="Helvetica Neue Thin"/>
                <a:sym typeface="Helvetica Neue Thin"/>
              </a:defRPr>
            </a:pPr>
            <a:r>
              <a:t>Uncertainty comes from </a:t>
            </a:r>
            <a:r>
              <a:rPr b="1">
                <a:latin typeface="+mn-lt"/>
                <a:ea typeface="+mn-ea"/>
                <a:cs typeface="+mn-cs"/>
                <a:sym typeface="Helvetica Neue"/>
              </a:rPr>
              <a:t>missing data</a:t>
            </a:r>
            <a:r>
              <a:t> yet to be observed</a:t>
            </a:r>
          </a:p>
        </p:txBody>
      </p:sp>
      <p:sp>
        <p:nvSpPr>
          <p:cNvPr id="433" name="Our approach"/>
          <p:cNvSpPr txBox="1"/>
          <p:nvPr>
            <p:ph type="title"/>
          </p:nvPr>
        </p:nvSpPr>
        <p:spPr>
          <a:prstGeom prst="rect">
            <a:avLst/>
          </a:prstGeom>
        </p:spPr>
        <p:txBody>
          <a:bodyPr/>
          <a:lstStyle/>
          <a:p>
            <a:pPr/>
            <a:r>
              <a:t>Our approach</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35" name="Autoregressive generation as posterior inference"/>
          <p:cNvSpPr txBox="1"/>
          <p:nvPr>
            <p:ph type="title"/>
          </p:nvPr>
        </p:nvSpPr>
        <p:spPr>
          <a:prstGeom prst="rect">
            <a:avLst/>
          </a:prstGeom>
        </p:spPr>
        <p:txBody>
          <a:bodyPr/>
          <a:lstStyle>
            <a:lvl1pPr defTabSz="2194505">
              <a:defRPr spc="-153" sz="7650"/>
            </a:lvl1pPr>
          </a:lstStyle>
          <a:p>
            <a:pPr/>
            <a:r>
              <a:t>Autoregressive generation as posterior inference</a:t>
            </a:r>
          </a:p>
        </p:txBody>
      </p:sp>
      <p:sp>
        <p:nvSpPr>
          <p:cNvPr id="436" name="A juice bottle has 3.9 liters. If I share it equally among 13 friends how many..."/>
          <p:cNvSpPr/>
          <p:nvPr/>
        </p:nvSpPr>
        <p:spPr>
          <a:xfrm>
            <a:off x="3820205" y="5269003"/>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A juice bottle has 3.9 liters. If I share it equally among 13 friends how many...</a:t>
            </a:r>
          </a:p>
        </p:txBody>
      </p:sp>
      <p:sp>
        <p:nvSpPr>
          <p:cNvPr id="437" name="I divided 3.9 by 13 and got 3, so I think each friend gets 3 liters. Answer: D"/>
          <p:cNvSpPr/>
          <p:nvPr/>
        </p:nvSpPr>
        <p:spPr>
          <a:xfrm>
            <a:off x="14264496" y="5269003"/>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divided 3.9 by 13 and got 3, so I think each friend gets 3 liters. Answer: D</a:t>
            </a:r>
          </a:p>
        </p:txBody>
      </p:sp>
      <p:sp>
        <p:nvSpPr>
          <p:cNvPr id="438" name="If 13 aunts each give Timmy $0.75 for Christmas, how much does he have?"/>
          <p:cNvSpPr/>
          <p:nvPr/>
        </p:nvSpPr>
        <p:spPr>
          <a:xfrm>
            <a:off x="3832561" y="6900664"/>
            <a:ext cx="7990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If 13 aunts each give Timmy $0.75 for Christmas, how much does he have?</a:t>
            </a:r>
          </a:p>
        </p:txBody>
      </p:sp>
      <p:sp>
        <p:nvSpPr>
          <p:cNvPr id="439" name="I multiply 13 × 0.75 and get $9.75 total. Answer: B"/>
          <p:cNvSpPr/>
          <p:nvPr/>
        </p:nvSpPr>
        <p:spPr>
          <a:xfrm>
            <a:off x="14276852" y="6900664"/>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multiply 13 × 0.75 and get $9.75 total. Answer: B</a:t>
            </a:r>
          </a:p>
        </p:txBody>
      </p:sp>
      <p:sp>
        <p:nvSpPr>
          <p:cNvPr id="440" name="Amin generally solves single-digit division problems fluently and uses repeated subtraction when working with larger numbers. When asked to explain her reasoning, he often relies on ‘what feels right’ rather than written strategies. He’s confident when……"/>
          <p:cNvSpPr/>
          <p:nvPr/>
        </p:nvSpPr>
        <p:spPr>
          <a:xfrm>
            <a:off x="3721005" y="3520022"/>
            <a:ext cx="19060834"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32" y="0"/>
                  <a:pt x="72" y="0"/>
                </a:cubicBezTo>
                <a:lnTo>
                  <a:pt x="21528" y="0"/>
                </a:lnTo>
                <a:cubicBezTo>
                  <a:pt x="21568" y="0"/>
                  <a:pt x="21600" y="484"/>
                  <a:pt x="21600" y="1080"/>
                </a:cubicBezTo>
                <a:lnTo>
                  <a:pt x="21600" y="20520"/>
                </a:lnTo>
                <a:cubicBezTo>
                  <a:pt x="21600" y="21116"/>
                  <a:pt x="21568" y="21600"/>
                  <a:pt x="21528" y="21600"/>
                </a:cubicBezTo>
                <a:lnTo>
                  <a:pt x="72" y="21600"/>
                </a:lnTo>
                <a:cubicBezTo>
                  <a:pt x="32"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2800">
                <a:latin typeface="Times Roman"/>
                <a:ea typeface="Times Roman"/>
                <a:cs typeface="Times Roman"/>
                <a:sym typeface="Times Roman"/>
              </a:defRPr>
            </a:lvl1pPr>
          </a:lstStyle>
          <a:p>
            <a:pPr/>
            <a:r>
              <a:t>Amin generally solves single-digit division problems fluently and uses repeated subtraction when working with larger numbers. When asked to explain her reasoning, he often relies on ‘what feels right’ rather than written strategies. He’s confident when……</a:t>
            </a:r>
          </a:p>
        </p:txBody>
      </p:sp>
      <p:sp>
        <p:nvSpPr>
          <p:cNvPr id="441" name="(prior info)"/>
          <p:cNvSpPr txBox="1"/>
          <p:nvPr/>
        </p:nvSpPr>
        <p:spPr>
          <a:xfrm>
            <a:off x="270460" y="3427345"/>
            <a:ext cx="3201867" cy="1455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pPr>
            <a14:m>
              <m:oMath>
                <m:r>
                  <a:rPr xmlns:a="http://schemas.openxmlformats.org/drawingml/2006/main" sz="4800" i="1">
                    <a:solidFill>
                      <a:srgbClr val="960D52"/>
                    </a:solidFill>
                    <a:latin typeface="Cambria Math" panose="02040503050406030204" pitchFamily="18" charset="0"/>
                  </a:rPr>
                  <m:t>Z</m:t>
                </m:r>
              </m:oMath>
            </a14:m>
            <a:r>
              <a:t> </a:t>
            </a:r>
            <a:br/>
            <a:r>
              <a:t>(prior info)</a:t>
            </a:r>
            <a:endParaRPr>
              <a:solidFill>
                <a:srgbClr val="970E53"/>
              </a:solidFill>
            </a:endParaRPr>
          </a:p>
        </p:txBody>
      </p:sp>
      <p:sp>
        <p:nvSpPr>
          <p:cNvPr id="442" name="Text"/>
          <p:cNvSpPr txBox="1"/>
          <p:nvPr/>
        </p:nvSpPr>
        <p:spPr>
          <a:xfrm>
            <a:off x="397460" y="5472900"/>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43" name="Text"/>
          <p:cNvSpPr txBox="1"/>
          <p:nvPr/>
        </p:nvSpPr>
        <p:spPr>
          <a:xfrm>
            <a:off x="397460" y="6925307"/>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2</m:t>
                      </m:r>
                    </m:sub>
                  </m:sSub>
                </m:oMath>
              </m:oMathPara>
            </a14:m>
          </a:p>
        </p:txBody>
      </p:sp>
      <p:sp>
        <p:nvSpPr>
          <p:cNvPr id="444" name="Text"/>
          <p:cNvSpPr txBox="1"/>
          <p:nvPr/>
        </p:nvSpPr>
        <p:spPr>
          <a:xfrm>
            <a:off x="12031914" y="5414239"/>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45" name="Text"/>
          <p:cNvSpPr txBox="1"/>
          <p:nvPr/>
        </p:nvSpPr>
        <p:spPr>
          <a:xfrm>
            <a:off x="12031914" y="7005284"/>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2</m:t>
                      </m:r>
                    </m:sub>
                  </m:sSub>
                </m:oMath>
              </m:oMathPara>
            </a14:m>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9" name="Autoregressive generation as posterior inference"/>
          <p:cNvSpPr txBox="1"/>
          <p:nvPr>
            <p:ph type="title"/>
          </p:nvPr>
        </p:nvSpPr>
        <p:spPr>
          <a:prstGeom prst="rect">
            <a:avLst/>
          </a:prstGeom>
        </p:spPr>
        <p:txBody>
          <a:bodyPr/>
          <a:lstStyle>
            <a:lvl1pPr defTabSz="2194505">
              <a:defRPr spc="-153" sz="7650"/>
            </a:lvl1pPr>
          </a:lstStyle>
          <a:p>
            <a:pPr/>
            <a:r>
              <a:t>Autoregressive generation as posterior inference</a:t>
            </a:r>
          </a:p>
        </p:txBody>
      </p:sp>
      <p:sp>
        <p:nvSpPr>
          <p:cNvPr id="450" name="A juice bottle has 3.9 liters. If I share it equally among 13 friends how many..."/>
          <p:cNvSpPr/>
          <p:nvPr/>
        </p:nvSpPr>
        <p:spPr>
          <a:xfrm>
            <a:off x="3820205" y="5269003"/>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A juice bottle has 3.9 liters. If I share it equally among 13 friends how many...</a:t>
            </a:r>
          </a:p>
        </p:txBody>
      </p:sp>
      <p:sp>
        <p:nvSpPr>
          <p:cNvPr id="451" name="I divided 3.9 by 13 and got 3, so I think each friend gets 3 liters. Answer: D"/>
          <p:cNvSpPr/>
          <p:nvPr/>
        </p:nvSpPr>
        <p:spPr>
          <a:xfrm>
            <a:off x="14264496" y="5269003"/>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divided 3.9 by 13 and got 3, so I think each friend gets 3 liters. Answer: D</a:t>
            </a:r>
          </a:p>
        </p:txBody>
      </p:sp>
      <p:sp>
        <p:nvSpPr>
          <p:cNvPr id="452" name="If 13 aunts each give Timmy $0.75 for Christmas, how much does he have?"/>
          <p:cNvSpPr/>
          <p:nvPr/>
        </p:nvSpPr>
        <p:spPr>
          <a:xfrm>
            <a:off x="3832561" y="6900664"/>
            <a:ext cx="7990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If 13 aunts each give Timmy $0.75 for Christmas, how much does he have?</a:t>
            </a:r>
          </a:p>
        </p:txBody>
      </p:sp>
      <p:sp>
        <p:nvSpPr>
          <p:cNvPr id="453" name="I multiply 13 × 0.75 and get $9.75 total. Answer: B"/>
          <p:cNvSpPr/>
          <p:nvPr/>
        </p:nvSpPr>
        <p:spPr>
          <a:xfrm>
            <a:off x="14276852" y="6900664"/>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multiply 13 × 0.75 and get $9.75 total. Answer: B</a:t>
            </a:r>
          </a:p>
        </p:txBody>
      </p:sp>
      <p:sp>
        <p:nvSpPr>
          <p:cNvPr id="454" name="Amin generally solves single-digit division problems fluently and uses repeated subtraction when working with larger numbers. When asked to explain her reasoning, he often relies on ‘what feels right’ rather than written strategies. He’s confident when……"/>
          <p:cNvSpPr/>
          <p:nvPr/>
        </p:nvSpPr>
        <p:spPr>
          <a:xfrm>
            <a:off x="3721005" y="3520022"/>
            <a:ext cx="19060834"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32" y="0"/>
                  <a:pt x="72" y="0"/>
                </a:cubicBezTo>
                <a:lnTo>
                  <a:pt x="21528" y="0"/>
                </a:lnTo>
                <a:cubicBezTo>
                  <a:pt x="21568" y="0"/>
                  <a:pt x="21600" y="484"/>
                  <a:pt x="21600" y="1080"/>
                </a:cubicBezTo>
                <a:lnTo>
                  <a:pt x="21600" y="20520"/>
                </a:lnTo>
                <a:cubicBezTo>
                  <a:pt x="21600" y="21116"/>
                  <a:pt x="21568" y="21600"/>
                  <a:pt x="21528" y="21600"/>
                </a:cubicBezTo>
                <a:lnTo>
                  <a:pt x="72" y="21600"/>
                </a:lnTo>
                <a:cubicBezTo>
                  <a:pt x="32"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2800">
                <a:latin typeface="Times Roman"/>
                <a:ea typeface="Times Roman"/>
                <a:cs typeface="Times Roman"/>
                <a:sym typeface="Times Roman"/>
              </a:defRPr>
            </a:lvl1pPr>
          </a:lstStyle>
          <a:p>
            <a:pPr/>
            <a:r>
              <a:t>Amin generally solves single-digit division problems fluently and uses repeated subtraction when working with larger numbers. When asked to explain her reasoning, he often relies on ‘what feels right’ rather than written strategies. He’s confident when……</a:t>
            </a:r>
          </a:p>
        </p:txBody>
      </p:sp>
      <p:sp>
        <p:nvSpPr>
          <p:cNvPr id="455" name="(prior info)"/>
          <p:cNvSpPr txBox="1"/>
          <p:nvPr/>
        </p:nvSpPr>
        <p:spPr>
          <a:xfrm>
            <a:off x="270460" y="3427345"/>
            <a:ext cx="3201867" cy="1455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pPr>
            <a14:m>
              <m:oMath>
                <m:r>
                  <a:rPr xmlns:a="http://schemas.openxmlformats.org/drawingml/2006/main" sz="4800" i="1">
                    <a:solidFill>
                      <a:srgbClr val="960D52"/>
                    </a:solidFill>
                    <a:latin typeface="Cambria Math" panose="02040503050406030204" pitchFamily="18" charset="0"/>
                  </a:rPr>
                  <m:t>Z</m:t>
                </m:r>
              </m:oMath>
            </a14:m>
            <a:r>
              <a:t> </a:t>
            </a:r>
            <a:br/>
            <a:r>
              <a:t>(prior info)</a:t>
            </a:r>
            <a:endParaRPr>
              <a:solidFill>
                <a:srgbClr val="970E53"/>
              </a:solidFill>
            </a:endParaRPr>
          </a:p>
        </p:txBody>
      </p:sp>
      <p:sp>
        <p:nvSpPr>
          <p:cNvPr id="456" name="Text"/>
          <p:cNvSpPr txBox="1"/>
          <p:nvPr/>
        </p:nvSpPr>
        <p:spPr>
          <a:xfrm>
            <a:off x="397460" y="5472900"/>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57" name="Text"/>
          <p:cNvSpPr txBox="1"/>
          <p:nvPr/>
        </p:nvSpPr>
        <p:spPr>
          <a:xfrm>
            <a:off x="397460" y="6925307"/>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2</m:t>
                      </m:r>
                    </m:sub>
                  </m:sSub>
                </m:oMath>
              </m:oMathPara>
            </a14:m>
          </a:p>
        </p:txBody>
      </p:sp>
      <p:sp>
        <p:nvSpPr>
          <p:cNvPr id="458" name="Text"/>
          <p:cNvSpPr txBox="1"/>
          <p:nvPr/>
        </p:nvSpPr>
        <p:spPr>
          <a:xfrm>
            <a:off x="12031914" y="5414239"/>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59" name="Text"/>
          <p:cNvSpPr txBox="1"/>
          <p:nvPr/>
        </p:nvSpPr>
        <p:spPr>
          <a:xfrm>
            <a:off x="12031914" y="7005284"/>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2</m:t>
                      </m:r>
                    </m:sub>
                  </m:sSub>
                </m:oMath>
              </m:oMathPara>
            </a14:m>
          </a:p>
        </p:txBody>
      </p:sp>
      <p:sp>
        <p:nvSpPr>
          <p:cNvPr id="460" name="If Erin makes $1375 per 11-hour work day, how much does she make per hour?"/>
          <p:cNvSpPr/>
          <p:nvPr/>
        </p:nvSpPr>
        <p:spPr>
          <a:xfrm>
            <a:off x="3799230" y="9689045"/>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If Erin makes $1375 per 11-hour work day, how much does she make per hour?</a:t>
            </a:r>
          </a:p>
        </p:txBody>
      </p:sp>
      <p:sp>
        <p:nvSpPr>
          <p:cNvPr id="461" name="A water bottle has 0.60 liters. Pour it equally into 2 cups. How many liters per…"/>
          <p:cNvSpPr/>
          <p:nvPr/>
        </p:nvSpPr>
        <p:spPr>
          <a:xfrm>
            <a:off x="3811585" y="11320705"/>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A water bottle has 0.60 liters. Pour it equally into 2 cups. How many liters per…</a:t>
            </a:r>
          </a:p>
        </p:txBody>
      </p:sp>
      <p:sp>
        <p:nvSpPr>
          <p:cNvPr id="462" name="Text"/>
          <p:cNvSpPr txBox="1"/>
          <p:nvPr/>
        </p:nvSpPr>
        <p:spPr>
          <a:xfrm>
            <a:off x="1249589" y="9830121"/>
            <a:ext cx="3201867" cy="8683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3</m:t>
                      </m:r>
                    </m:sub>
                  </m:sSub>
                </m:oMath>
              </m:oMathPara>
            </a14:m>
          </a:p>
        </p:txBody>
      </p:sp>
      <p:sp>
        <p:nvSpPr>
          <p:cNvPr id="463" name="Text"/>
          <p:cNvSpPr txBox="1"/>
          <p:nvPr/>
        </p:nvSpPr>
        <p:spPr>
          <a:xfrm>
            <a:off x="1249589" y="11308005"/>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4</m:t>
                      </m:r>
                    </m:sub>
                  </m:sSub>
                </m:oMath>
              </m:oMathPara>
            </a14:m>
          </a:p>
        </p:txBody>
      </p:sp>
      <p:sp>
        <p:nvSpPr>
          <p:cNvPr id="464" name="Problem bank"/>
          <p:cNvSpPr txBox="1"/>
          <p:nvPr/>
        </p:nvSpPr>
        <p:spPr>
          <a:xfrm rot="16200000">
            <a:off x="-414966" y="10618260"/>
            <a:ext cx="3391993" cy="7461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300">
                <a:latin typeface="Helvetica Neue Light"/>
                <a:ea typeface="Helvetica Neue Light"/>
                <a:cs typeface="Helvetica Neue Light"/>
                <a:sym typeface="Helvetica Neue Light"/>
              </a:defRPr>
            </a:lvl1pPr>
          </a:lstStyle>
          <a:p>
            <a:pPr/>
            <a:r>
              <a:t>Problem bank</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66" name="Autoregressive generation as posterior inference"/>
          <p:cNvSpPr txBox="1"/>
          <p:nvPr>
            <p:ph type="title"/>
          </p:nvPr>
        </p:nvSpPr>
        <p:spPr>
          <a:prstGeom prst="rect">
            <a:avLst/>
          </a:prstGeom>
        </p:spPr>
        <p:txBody>
          <a:bodyPr/>
          <a:lstStyle>
            <a:lvl1pPr defTabSz="2194505">
              <a:defRPr spc="-153" sz="7650"/>
            </a:lvl1pPr>
          </a:lstStyle>
          <a:p>
            <a:pPr/>
            <a:r>
              <a:t>Autoregressive generation as posterior inference</a:t>
            </a:r>
          </a:p>
        </p:txBody>
      </p:sp>
      <p:sp>
        <p:nvSpPr>
          <p:cNvPr id="467" name="A juice bottle has 3.9 liters. If I share it equally among 13 friends how many..."/>
          <p:cNvSpPr/>
          <p:nvPr/>
        </p:nvSpPr>
        <p:spPr>
          <a:xfrm>
            <a:off x="3820205" y="5269003"/>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A juice bottle has 3.9 liters. If I share it equally among 13 friends how many...</a:t>
            </a:r>
          </a:p>
        </p:txBody>
      </p:sp>
      <p:sp>
        <p:nvSpPr>
          <p:cNvPr id="468" name="I divided 3.9 by 13 and got 3, so I think each friend gets 3 liters. Answer: D"/>
          <p:cNvSpPr/>
          <p:nvPr/>
        </p:nvSpPr>
        <p:spPr>
          <a:xfrm>
            <a:off x="14264496" y="5269003"/>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divided 3.9 by 13 and got 3, so I think each friend gets 3 liters. Answer: D</a:t>
            </a:r>
          </a:p>
        </p:txBody>
      </p:sp>
      <p:sp>
        <p:nvSpPr>
          <p:cNvPr id="469" name="If 13 aunts each give Timmy $0.75 for Christmas, how much does he have?"/>
          <p:cNvSpPr/>
          <p:nvPr/>
        </p:nvSpPr>
        <p:spPr>
          <a:xfrm>
            <a:off x="3832561" y="6900664"/>
            <a:ext cx="7990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If 13 aunts each give Timmy $0.75 for Christmas, how much does he have?</a:t>
            </a:r>
          </a:p>
        </p:txBody>
      </p:sp>
      <p:sp>
        <p:nvSpPr>
          <p:cNvPr id="470" name="I multiply 13 × 0.75 and get $9.75 total. Answer: B"/>
          <p:cNvSpPr/>
          <p:nvPr/>
        </p:nvSpPr>
        <p:spPr>
          <a:xfrm>
            <a:off x="14276852" y="6900664"/>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multiply 13 × 0.75 and get $9.75 total. Answer: B</a:t>
            </a:r>
          </a:p>
        </p:txBody>
      </p:sp>
      <p:sp>
        <p:nvSpPr>
          <p:cNvPr id="471" name="Amin generally solves single-digit division problems fluently and uses repeated subtraction when working with larger numbers. When asked to explain her reasoning, he often relies on ‘what feels right’ rather than written strategies. He’s confident when……"/>
          <p:cNvSpPr/>
          <p:nvPr/>
        </p:nvSpPr>
        <p:spPr>
          <a:xfrm>
            <a:off x="3721005" y="3520022"/>
            <a:ext cx="19060834"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32" y="0"/>
                  <a:pt x="72" y="0"/>
                </a:cubicBezTo>
                <a:lnTo>
                  <a:pt x="21528" y="0"/>
                </a:lnTo>
                <a:cubicBezTo>
                  <a:pt x="21568" y="0"/>
                  <a:pt x="21600" y="484"/>
                  <a:pt x="21600" y="1080"/>
                </a:cubicBezTo>
                <a:lnTo>
                  <a:pt x="21600" y="20520"/>
                </a:lnTo>
                <a:cubicBezTo>
                  <a:pt x="21600" y="21116"/>
                  <a:pt x="21568" y="21600"/>
                  <a:pt x="21528" y="21600"/>
                </a:cubicBezTo>
                <a:lnTo>
                  <a:pt x="72" y="21600"/>
                </a:lnTo>
                <a:cubicBezTo>
                  <a:pt x="32"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2800">
                <a:latin typeface="Times Roman"/>
                <a:ea typeface="Times Roman"/>
                <a:cs typeface="Times Roman"/>
                <a:sym typeface="Times Roman"/>
              </a:defRPr>
            </a:lvl1pPr>
          </a:lstStyle>
          <a:p>
            <a:pPr/>
            <a:r>
              <a:t>Amin generally solves single-digit division problems fluently and uses repeated subtraction when working with larger numbers. When asked to explain her reasoning, he often relies on ‘what feels right’ rather than written strategies. He’s confident when……</a:t>
            </a:r>
          </a:p>
        </p:txBody>
      </p:sp>
      <p:sp>
        <p:nvSpPr>
          <p:cNvPr id="472" name="(prior info)"/>
          <p:cNvSpPr txBox="1"/>
          <p:nvPr/>
        </p:nvSpPr>
        <p:spPr>
          <a:xfrm>
            <a:off x="270460" y="3427345"/>
            <a:ext cx="3201867" cy="1455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pPr>
            <a14:m>
              <m:oMath>
                <m:r>
                  <a:rPr xmlns:a="http://schemas.openxmlformats.org/drawingml/2006/main" sz="4800" i="1">
                    <a:solidFill>
                      <a:srgbClr val="960D52"/>
                    </a:solidFill>
                    <a:latin typeface="Cambria Math" panose="02040503050406030204" pitchFamily="18" charset="0"/>
                  </a:rPr>
                  <m:t>Z</m:t>
                </m:r>
              </m:oMath>
            </a14:m>
            <a:r>
              <a:t> </a:t>
            </a:r>
            <a:br/>
            <a:r>
              <a:t>(prior info)</a:t>
            </a:r>
            <a:endParaRPr>
              <a:solidFill>
                <a:srgbClr val="970E53"/>
              </a:solidFill>
            </a:endParaRPr>
          </a:p>
        </p:txBody>
      </p:sp>
      <p:sp>
        <p:nvSpPr>
          <p:cNvPr id="473" name="Text"/>
          <p:cNvSpPr txBox="1"/>
          <p:nvPr/>
        </p:nvSpPr>
        <p:spPr>
          <a:xfrm>
            <a:off x="397460" y="5472900"/>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74" name="Text"/>
          <p:cNvSpPr txBox="1"/>
          <p:nvPr/>
        </p:nvSpPr>
        <p:spPr>
          <a:xfrm>
            <a:off x="397460" y="6925307"/>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2</m:t>
                      </m:r>
                    </m:sub>
                  </m:sSub>
                </m:oMath>
              </m:oMathPara>
            </a14:m>
          </a:p>
        </p:txBody>
      </p:sp>
      <p:sp>
        <p:nvSpPr>
          <p:cNvPr id="475" name="Text"/>
          <p:cNvSpPr txBox="1"/>
          <p:nvPr/>
        </p:nvSpPr>
        <p:spPr>
          <a:xfrm>
            <a:off x="12031914" y="5414239"/>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76" name="Text"/>
          <p:cNvSpPr txBox="1"/>
          <p:nvPr/>
        </p:nvSpPr>
        <p:spPr>
          <a:xfrm>
            <a:off x="12031914" y="7005284"/>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2</m:t>
                      </m:r>
                    </m:sub>
                  </m:sSub>
                </m:oMath>
              </m:oMathPara>
            </a14:m>
          </a:p>
        </p:txBody>
      </p:sp>
      <p:sp>
        <p:nvSpPr>
          <p:cNvPr id="477" name="If Erin makes $1375 per 11-hour work day, how much does she make per hour?"/>
          <p:cNvSpPr/>
          <p:nvPr/>
        </p:nvSpPr>
        <p:spPr>
          <a:xfrm>
            <a:off x="3799230" y="9689045"/>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If Erin makes $1375 per 11-hour work day, how much does she make per hour?</a:t>
            </a:r>
          </a:p>
        </p:txBody>
      </p:sp>
      <p:sp>
        <p:nvSpPr>
          <p:cNvPr id="478" name="A water bottle has 0.60 liters. Pour it equally into 2 cups. How many liters per…"/>
          <p:cNvSpPr/>
          <p:nvPr/>
        </p:nvSpPr>
        <p:spPr>
          <a:xfrm>
            <a:off x="3811585" y="11320705"/>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A water bottle has 0.60 liters. Pour it equally into 2 cups. How many liters per…</a:t>
            </a:r>
          </a:p>
        </p:txBody>
      </p:sp>
      <p:sp>
        <p:nvSpPr>
          <p:cNvPr id="479" name="Text"/>
          <p:cNvSpPr txBox="1"/>
          <p:nvPr/>
        </p:nvSpPr>
        <p:spPr>
          <a:xfrm>
            <a:off x="1249589" y="9830121"/>
            <a:ext cx="3201867" cy="8683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3</m:t>
                      </m:r>
                    </m:sub>
                  </m:sSub>
                </m:oMath>
              </m:oMathPara>
            </a14:m>
          </a:p>
        </p:txBody>
      </p:sp>
      <p:sp>
        <p:nvSpPr>
          <p:cNvPr id="480" name="Text"/>
          <p:cNvSpPr txBox="1"/>
          <p:nvPr/>
        </p:nvSpPr>
        <p:spPr>
          <a:xfrm>
            <a:off x="1249589" y="11308005"/>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4</m:t>
                      </m:r>
                    </m:sub>
                  </m:sSub>
                </m:oMath>
              </m:oMathPara>
            </a14:m>
          </a:p>
        </p:txBody>
      </p:sp>
      <p:sp>
        <p:nvSpPr>
          <p:cNvPr id="481" name="Problem bank"/>
          <p:cNvSpPr txBox="1"/>
          <p:nvPr/>
        </p:nvSpPr>
        <p:spPr>
          <a:xfrm rot="16200000">
            <a:off x="-414966" y="10618260"/>
            <a:ext cx="3391993" cy="7461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300">
                <a:latin typeface="Helvetica Neue Light"/>
                <a:ea typeface="Helvetica Neue Light"/>
                <a:cs typeface="Helvetica Neue Light"/>
                <a:sym typeface="Helvetica Neue Light"/>
              </a:defRPr>
            </a:lvl1pPr>
          </a:lstStyle>
          <a:p>
            <a:pPr/>
            <a:r>
              <a:t>Problem bank</a:t>
            </a:r>
          </a:p>
        </p:txBody>
      </p:sp>
      <p:sp>
        <p:nvSpPr>
          <p:cNvPr id="482" name="I divide $1375 by 11 hours, which gives me $125 per hour. Answer: A"/>
          <p:cNvSpPr/>
          <p:nvPr/>
        </p:nvSpPr>
        <p:spPr>
          <a:xfrm>
            <a:off x="14243521" y="9689045"/>
            <a:ext cx="8244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 $1375 by 11 hours, which gives me $125 per hour. Answer: A</a:t>
            </a:r>
          </a:p>
        </p:txBody>
      </p:sp>
      <p:sp>
        <p:nvSpPr>
          <p:cNvPr id="483" name="I divide 0.60 by 2 and get 0.06 liters per cup. Answer: C"/>
          <p:cNvSpPr/>
          <p:nvPr/>
        </p:nvSpPr>
        <p:spPr>
          <a:xfrm>
            <a:off x="14255877" y="11320705"/>
            <a:ext cx="8244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 0.60 by 2 and get 0.06 liters per cup. Answer: C</a:t>
            </a:r>
          </a:p>
        </p:txBody>
      </p:sp>
      <p:pic>
        <p:nvPicPr>
          <p:cNvPr id="484" name="chatgpt-7977357_1280.png" descr="chatgpt-7977357_1280.png"/>
          <p:cNvPicPr>
            <a:picLocks noChangeAspect="1"/>
          </p:cNvPicPr>
          <p:nvPr/>
        </p:nvPicPr>
        <p:blipFill>
          <a:blip r:embed="rId2">
            <a:extLst/>
          </a:blip>
          <a:stretch>
            <a:fillRect/>
          </a:stretch>
        </p:blipFill>
        <p:spPr>
          <a:xfrm>
            <a:off x="12726985" y="9713347"/>
            <a:ext cx="1278654" cy="1279653"/>
          </a:xfrm>
          <a:prstGeom prst="rect">
            <a:avLst/>
          </a:prstGeom>
          <a:ln w="127000">
            <a:solidFill>
              <a:srgbClr val="000000"/>
            </a:solidFill>
            <a:miter lim="400000"/>
          </a:ln>
        </p:spPr>
      </p:pic>
      <p:pic>
        <p:nvPicPr>
          <p:cNvPr id="485" name="chatgpt-7977357_1280.png" descr="chatgpt-7977357_1280.png"/>
          <p:cNvPicPr>
            <a:picLocks noChangeAspect="1"/>
          </p:cNvPicPr>
          <p:nvPr/>
        </p:nvPicPr>
        <p:blipFill>
          <a:blip r:embed="rId2">
            <a:extLst/>
          </a:blip>
          <a:stretch>
            <a:fillRect/>
          </a:stretch>
        </p:blipFill>
        <p:spPr>
          <a:xfrm>
            <a:off x="12726985" y="11315879"/>
            <a:ext cx="1278654" cy="1279653"/>
          </a:xfrm>
          <a:prstGeom prst="rect">
            <a:avLst/>
          </a:prstGeom>
          <a:ln w="127000">
            <a:solidFill>
              <a:srgbClr val="000000"/>
            </a:solidFill>
            <a:miter lim="400000"/>
          </a:ln>
        </p:spPr>
      </p:pic>
      <p:sp>
        <p:nvSpPr>
          <p:cNvPr id="486" name="Rounded Rectangle"/>
          <p:cNvSpPr/>
          <p:nvPr/>
        </p:nvSpPr>
        <p:spPr>
          <a:xfrm>
            <a:off x="12426520" y="9502190"/>
            <a:ext cx="10384032" cy="3299627"/>
          </a:xfrm>
          <a:prstGeom prst="roundRect">
            <a:avLst>
              <a:gd name="adj" fmla="val 13357"/>
            </a:avLst>
          </a:prstGeom>
          <a:solidFill>
            <a:schemeClr val="accent5">
              <a:hueOff val="-152895"/>
              <a:lumOff val="12368"/>
              <a:alpha val="22697"/>
            </a:schemeClr>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487" name="Autoregressively simulate from LLM"/>
          <p:cNvSpPr txBox="1"/>
          <p:nvPr/>
        </p:nvSpPr>
        <p:spPr>
          <a:xfrm>
            <a:off x="12713110" y="8707808"/>
            <a:ext cx="9477185" cy="7461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300"/>
            </a:lvl1pPr>
          </a:lstStyle>
          <a:p>
            <a:pPr/>
            <a:r>
              <a:t>Autoregressively simulate from LLM</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89" name="Autoregressive generation as posterior inference"/>
          <p:cNvSpPr txBox="1"/>
          <p:nvPr>
            <p:ph type="title"/>
          </p:nvPr>
        </p:nvSpPr>
        <p:spPr>
          <a:prstGeom prst="rect">
            <a:avLst/>
          </a:prstGeom>
        </p:spPr>
        <p:txBody>
          <a:bodyPr/>
          <a:lstStyle>
            <a:lvl1pPr defTabSz="2194505">
              <a:defRPr spc="-153" sz="7650"/>
            </a:lvl1pPr>
          </a:lstStyle>
          <a:p>
            <a:pPr/>
            <a:r>
              <a:t>Autoregressive generation as posterior inference</a:t>
            </a:r>
          </a:p>
        </p:txBody>
      </p:sp>
      <p:sp>
        <p:nvSpPr>
          <p:cNvPr id="490" name="A juice bottle has 3.9 liters. If I share it equally among 13 friends how many..."/>
          <p:cNvSpPr/>
          <p:nvPr/>
        </p:nvSpPr>
        <p:spPr>
          <a:xfrm>
            <a:off x="3820205" y="5269003"/>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A juice bottle has 3.9 liters. If I share it equally among 13 friends how many...</a:t>
            </a:r>
          </a:p>
        </p:txBody>
      </p:sp>
      <p:sp>
        <p:nvSpPr>
          <p:cNvPr id="491" name="I divided 3.9 by 13 and got 3, so I think each friend gets 3 liters. Answer: D"/>
          <p:cNvSpPr/>
          <p:nvPr/>
        </p:nvSpPr>
        <p:spPr>
          <a:xfrm>
            <a:off x="14264496" y="5269003"/>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divided 3.9 by 13 and got 3, so I think each friend gets 3 liters. Answer: D</a:t>
            </a:r>
          </a:p>
        </p:txBody>
      </p:sp>
      <p:sp>
        <p:nvSpPr>
          <p:cNvPr id="492" name="If 13 aunts each give Timmy $0.75 for Christmas, how much does he have?"/>
          <p:cNvSpPr/>
          <p:nvPr/>
        </p:nvSpPr>
        <p:spPr>
          <a:xfrm>
            <a:off x="3832561" y="6900664"/>
            <a:ext cx="7990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If 13 aunts each give Timmy $0.75 for Christmas, how much does he have?</a:t>
            </a:r>
          </a:p>
        </p:txBody>
      </p:sp>
      <p:sp>
        <p:nvSpPr>
          <p:cNvPr id="493" name="I multiply 13 × 0.75 and get $9.75 total. Answer: B"/>
          <p:cNvSpPr/>
          <p:nvPr/>
        </p:nvSpPr>
        <p:spPr>
          <a:xfrm>
            <a:off x="14276852" y="6900664"/>
            <a:ext cx="8244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multiply 13 × 0.75 and get $9.75 total. Answer: B</a:t>
            </a:r>
          </a:p>
        </p:txBody>
      </p:sp>
      <p:sp>
        <p:nvSpPr>
          <p:cNvPr id="494" name="Amin generally solves single-digit division problems fluently and uses repeated subtraction when working with larger numbers. When asked to explain her reasoning, he often relies on ‘what feels right’ rather than written strategies. He’s confident when……"/>
          <p:cNvSpPr/>
          <p:nvPr/>
        </p:nvSpPr>
        <p:spPr>
          <a:xfrm>
            <a:off x="3721005" y="3520022"/>
            <a:ext cx="19060834"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32" y="0"/>
                  <a:pt x="72" y="0"/>
                </a:cubicBezTo>
                <a:lnTo>
                  <a:pt x="21528" y="0"/>
                </a:lnTo>
                <a:cubicBezTo>
                  <a:pt x="21568" y="0"/>
                  <a:pt x="21600" y="484"/>
                  <a:pt x="21600" y="1080"/>
                </a:cubicBezTo>
                <a:lnTo>
                  <a:pt x="21600" y="20520"/>
                </a:lnTo>
                <a:cubicBezTo>
                  <a:pt x="21600" y="21116"/>
                  <a:pt x="21568" y="21600"/>
                  <a:pt x="21528" y="21600"/>
                </a:cubicBezTo>
                <a:lnTo>
                  <a:pt x="72" y="21600"/>
                </a:lnTo>
                <a:cubicBezTo>
                  <a:pt x="32"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2800">
                <a:latin typeface="Times Roman"/>
                <a:ea typeface="Times Roman"/>
                <a:cs typeface="Times Roman"/>
                <a:sym typeface="Times Roman"/>
              </a:defRPr>
            </a:lvl1pPr>
          </a:lstStyle>
          <a:p>
            <a:pPr/>
            <a:r>
              <a:t>Amin generally solves single-digit division problems fluently and uses repeated subtraction when working with larger numbers. When asked to explain her reasoning, he often relies on ‘what feels right’ rather than written strategies. He’s confident when……</a:t>
            </a:r>
          </a:p>
        </p:txBody>
      </p:sp>
      <p:sp>
        <p:nvSpPr>
          <p:cNvPr id="495" name="(prior info)"/>
          <p:cNvSpPr txBox="1"/>
          <p:nvPr/>
        </p:nvSpPr>
        <p:spPr>
          <a:xfrm>
            <a:off x="270460" y="3427345"/>
            <a:ext cx="3201867" cy="145535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825500">
              <a:lnSpc>
                <a:spcPct val="100000"/>
              </a:lnSpc>
              <a:spcBef>
                <a:spcPts val="0"/>
              </a:spcBef>
              <a:defRPr sz="4000">
                <a:solidFill>
                  <a:schemeClr val="accent6">
                    <a:satOff val="-16844"/>
                    <a:lumOff val="-30747"/>
                  </a:schemeClr>
                </a:solidFill>
                <a:latin typeface="Helvetica Neue Medium"/>
                <a:ea typeface="Helvetica Neue Medium"/>
                <a:cs typeface="Helvetica Neue Medium"/>
                <a:sym typeface="Helvetica Neue Medium"/>
              </a:defRPr>
            </a:pPr>
            <a14:m>
              <m:oMath>
                <m:r>
                  <a:rPr xmlns:a="http://schemas.openxmlformats.org/drawingml/2006/main" sz="4800" i="1">
                    <a:solidFill>
                      <a:srgbClr val="960D52"/>
                    </a:solidFill>
                    <a:latin typeface="Cambria Math" panose="02040503050406030204" pitchFamily="18" charset="0"/>
                  </a:rPr>
                  <m:t>Z</m:t>
                </m:r>
              </m:oMath>
            </a14:m>
            <a:r>
              <a:t> </a:t>
            </a:r>
            <a:br/>
            <a:r>
              <a:t>(prior info)</a:t>
            </a:r>
            <a:endParaRPr>
              <a:solidFill>
                <a:srgbClr val="970E53"/>
              </a:solidFill>
            </a:endParaRPr>
          </a:p>
        </p:txBody>
      </p:sp>
      <p:sp>
        <p:nvSpPr>
          <p:cNvPr id="496" name="Text"/>
          <p:cNvSpPr txBox="1"/>
          <p:nvPr/>
        </p:nvSpPr>
        <p:spPr>
          <a:xfrm>
            <a:off x="397460" y="5472900"/>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97" name="Text"/>
          <p:cNvSpPr txBox="1"/>
          <p:nvPr/>
        </p:nvSpPr>
        <p:spPr>
          <a:xfrm>
            <a:off x="397460" y="6925307"/>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2</m:t>
                      </m:r>
                    </m:sub>
                  </m:sSub>
                </m:oMath>
              </m:oMathPara>
            </a14:m>
          </a:p>
        </p:txBody>
      </p:sp>
      <p:sp>
        <p:nvSpPr>
          <p:cNvPr id="498" name="Text"/>
          <p:cNvSpPr txBox="1"/>
          <p:nvPr/>
        </p:nvSpPr>
        <p:spPr>
          <a:xfrm>
            <a:off x="12031914" y="5414239"/>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1</m:t>
                      </m:r>
                    </m:sub>
                  </m:sSub>
                </m:oMath>
              </m:oMathPara>
            </a14:m>
          </a:p>
        </p:txBody>
      </p:sp>
      <p:sp>
        <p:nvSpPr>
          <p:cNvPr id="499" name="Text"/>
          <p:cNvSpPr txBox="1"/>
          <p:nvPr/>
        </p:nvSpPr>
        <p:spPr>
          <a:xfrm>
            <a:off x="12031914" y="7005284"/>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Y</m:t>
                      </m:r>
                    </m:e>
                    <m:sub>
                      <m:r>
                        <a:rPr xmlns:a="http://schemas.openxmlformats.org/drawingml/2006/main" sz="4800" i="1">
                          <a:solidFill>
                            <a:srgbClr val="000000"/>
                          </a:solidFill>
                          <a:latin typeface="Cambria Math" panose="02040503050406030204" pitchFamily="18" charset="0"/>
                        </a:rPr>
                        <m:t>2</m:t>
                      </m:r>
                    </m:sub>
                  </m:sSub>
                </m:oMath>
              </m:oMathPara>
            </a14:m>
          </a:p>
        </p:txBody>
      </p:sp>
      <p:sp>
        <p:nvSpPr>
          <p:cNvPr id="500" name="If Erin makes $1375 per 11-hour work day, how much does she make per hour?"/>
          <p:cNvSpPr/>
          <p:nvPr/>
        </p:nvSpPr>
        <p:spPr>
          <a:xfrm>
            <a:off x="3799230" y="9689045"/>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If Erin makes $1375 per 11-hour work day, how much does she make per hour?</a:t>
            </a:r>
          </a:p>
        </p:txBody>
      </p:sp>
      <p:sp>
        <p:nvSpPr>
          <p:cNvPr id="501" name="A water bottle has 0.60 liters. Pour it equally into 2 cups. How many liters per…"/>
          <p:cNvSpPr/>
          <p:nvPr/>
        </p:nvSpPr>
        <p:spPr>
          <a:xfrm>
            <a:off x="3811585" y="11320705"/>
            <a:ext cx="7990830"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0520"/>
                </a:moveTo>
                <a:lnTo>
                  <a:pt x="0" y="1080"/>
                </a:lnTo>
                <a:cubicBezTo>
                  <a:pt x="0" y="484"/>
                  <a:pt x="77" y="0"/>
                  <a:pt x="172" y="0"/>
                </a:cubicBezTo>
                <a:lnTo>
                  <a:pt x="21428" y="0"/>
                </a:lnTo>
                <a:cubicBezTo>
                  <a:pt x="21523" y="0"/>
                  <a:pt x="21600" y="484"/>
                  <a:pt x="21600" y="1080"/>
                </a:cubicBezTo>
                <a:lnTo>
                  <a:pt x="21600" y="20520"/>
                </a:lnTo>
                <a:cubicBezTo>
                  <a:pt x="21600" y="21116"/>
                  <a:pt x="21523" y="21600"/>
                  <a:pt x="21428" y="21600"/>
                </a:cubicBezTo>
                <a:lnTo>
                  <a:pt x="172" y="21600"/>
                </a:lnTo>
                <a:cubicBezTo>
                  <a:pt x="77" y="21600"/>
                  <a:pt x="0" y="21116"/>
                  <a:pt x="0" y="2052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A water bottle has 0.60 liters. Pour it equally into 2 cups. How many liters per…</a:t>
            </a:r>
          </a:p>
        </p:txBody>
      </p:sp>
      <p:sp>
        <p:nvSpPr>
          <p:cNvPr id="502" name="Text"/>
          <p:cNvSpPr txBox="1"/>
          <p:nvPr/>
        </p:nvSpPr>
        <p:spPr>
          <a:xfrm>
            <a:off x="1249589" y="9830121"/>
            <a:ext cx="3201867" cy="8683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3</m:t>
                      </m:r>
                    </m:sub>
                  </m:sSub>
                </m:oMath>
              </m:oMathPara>
            </a14:m>
          </a:p>
        </p:txBody>
      </p:sp>
      <p:sp>
        <p:nvSpPr>
          <p:cNvPr id="503" name="Text"/>
          <p:cNvSpPr txBox="1"/>
          <p:nvPr/>
        </p:nvSpPr>
        <p:spPr>
          <a:xfrm>
            <a:off x="1249589" y="11308005"/>
            <a:ext cx="3201867" cy="8622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825500">
              <a:lnSpc>
                <a:spcPct val="100000"/>
              </a:lnSpc>
              <a:spcBef>
                <a:spcPts val="0"/>
              </a:spcBef>
              <a:defRPr sz="4000">
                <a:latin typeface="Helvetica Neue Medium"/>
                <a:ea typeface="Helvetica Neue Medium"/>
                <a:cs typeface="Helvetica Neue Medium"/>
                <a:sym typeface="Helvetica Neue Medium"/>
              </a:defRPr>
            </a:lvl1pPr>
          </a:lstStyle>
          <a:p>
            <a:pPr/>
            <a14:m>
              <m:oMathPara>
                <m:oMathParaPr>
                  <m:jc m:val="center"/>
                </m:oMathParaPr>
                <m:oMath>
                  <m:sSub>
                    <m:e>
                      <m:r>
                        <a:rPr xmlns:a="http://schemas.openxmlformats.org/drawingml/2006/main" sz="4800" i="1">
                          <a:solidFill>
                            <a:srgbClr val="000000"/>
                          </a:solidFill>
                          <a:latin typeface="Cambria Math" panose="02040503050406030204" pitchFamily="18" charset="0"/>
                        </a:rPr>
                        <m:t>X</m:t>
                      </m:r>
                    </m:e>
                    <m:sub>
                      <m:r>
                        <a:rPr xmlns:a="http://schemas.openxmlformats.org/drawingml/2006/main" sz="4800" i="1">
                          <a:solidFill>
                            <a:srgbClr val="000000"/>
                          </a:solidFill>
                          <a:latin typeface="Cambria Math" panose="02040503050406030204" pitchFamily="18" charset="0"/>
                        </a:rPr>
                        <m:t>4</m:t>
                      </m:r>
                    </m:sub>
                  </m:sSub>
                </m:oMath>
              </m:oMathPara>
            </a14:m>
          </a:p>
        </p:txBody>
      </p:sp>
      <p:sp>
        <p:nvSpPr>
          <p:cNvPr id="504" name="Problem bank"/>
          <p:cNvSpPr txBox="1"/>
          <p:nvPr/>
        </p:nvSpPr>
        <p:spPr>
          <a:xfrm rot="16200000">
            <a:off x="-414966" y="10618260"/>
            <a:ext cx="3391993" cy="7461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300">
                <a:latin typeface="Helvetica Neue Light"/>
                <a:ea typeface="Helvetica Neue Light"/>
                <a:cs typeface="Helvetica Neue Light"/>
                <a:sym typeface="Helvetica Neue Light"/>
              </a:defRPr>
            </a:lvl1pPr>
          </a:lstStyle>
          <a:p>
            <a:pPr/>
            <a:r>
              <a:t>Problem bank</a:t>
            </a:r>
          </a:p>
        </p:txBody>
      </p:sp>
      <p:pic>
        <p:nvPicPr>
          <p:cNvPr id="505" name="chatgpt-7977357_1280.png" descr="chatgpt-7977357_1280.png"/>
          <p:cNvPicPr>
            <a:picLocks noChangeAspect="1"/>
          </p:cNvPicPr>
          <p:nvPr/>
        </p:nvPicPr>
        <p:blipFill>
          <a:blip r:embed="rId2">
            <a:extLst/>
          </a:blip>
          <a:stretch>
            <a:fillRect/>
          </a:stretch>
        </p:blipFill>
        <p:spPr>
          <a:xfrm>
            <a:off x="12726985" y="9713347"/>
            <a:ext cx="1278654" cy="1279653"/>
          </a:xfrm>
          <a:prstGeom prst="rect">
            <a:avLst/>
          </a:prstGeom>
          <a:ln w="127000">
            <a:solidFill>
              <a:srgbClr val="000000"/>
            </a:solidFill>
            <a:miter lim="400000"/>
          </a:ln>
        </p:spPr>
      </p:pic>
      <p:pic>
        <p:nvPicPr>
          <p:cNvPr id="506" name="chatgpt-7977357_1280.png" descr="chatgpt-7977357_1280.png"/>
          <p:cNvPicPr>
            <a:picLocks noChangeAspect="1"/>
          </p:cNvPicPr>
          <p:nvPr/>
        </p:nvPicPr>
        <p:blipFill>
          <a:blip r:embed="rId2">
            <a:extLst/>
          </a:blip>
          <a:stretch>
            <a:fillRect/>
          </a:stretch>
        </p:blipFill>
        <p:spPr>
          <a:xfrm>
            <a:off x="12726985" y="11315879"/>
            <a:ext cx="1278654" cy="1279653"/>
          </a:xfrm>
          <a:prstGeom prst="rect">
            <a:avLst/>
          </a:prstGeom>
          <a:ln w="127000">
            <a:solidFill>
              <a:srgbClr val="000000"/>
            </a:solidFill>
            <a:miter lim="400000"/>
          </a:ln>
        </p:spPr>
      </p:pic>
      <p:sp>
        <p:nvSpPr>
          <p:cNvPr id="507" name="Autoregressively simulate from LLM"/>
          <p:cNvSpPr txBox="1"/>
          <p:nvPr/>
        </p:nvSpPr>
        <p:spPr>
          <a:xfrm>
            <a:off x="12713110" y="8707808"/>
            <a:ext cx="9477185" cy="74616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4300"/>
            </a:lvl1pPr>
          </a:lstStyle>
          <a:p>
            <a:pPr/>
            <a:r>
              <a:t>Autoregressively simulate from LLM</a:t>
            </a:r>
          </a:p>
        </p:txBody>
      </p:sp>
      <p:sp>
        <p:nvSpPr>
          <p:cNvPr id="508" name="I divided $1375 by 11 and got $137.50 per hour. Answer: C"/>
          <p:cNvSpPr/>
          <p:nvPr/>
        </p:nvSpPr>
        <p:spPr>
          <a:xfrm>
            <a:off x="14243521" y="9689045"/>
            <a:ext cx="8244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divided $1375 by 11 and got $137.50 per hour. Answer: C</a:t>
            </a:r>
          </a:p>
        </p:txBody>
      </p:sp>
      <p:sp>
        <p:nvSpPr>
          <p:cNvPr id="509" name="I divide 0.60 by 2 and get 0.30 liters per cup. Answer: D"/>
          <p:cNvSpPr/>
          <p:nvPr/>
        </p:nvSpPr>
        <p:spPr>
          <a:xfrm>
            <a:off x="14255877" y="11320705"/>
            <a:ext cx="8244829" cy="12700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1080"/>
                </a:moveTo>
                <a:lnTo>
                  <a:pt x="21600" y="20520"/>
                </a:lnTo>
                <a:cubicBezTo>
                  <a:pt x="21600" y="21116"/>
                  <a:pt x="21526" y="21600"/>
                  <a:pt x="21434" y="21600"/>
                </a:cubicBezTo>
                <a:lnTo>
                  <a:pt x="832" y="21600"/>
                </a:lnTo>
                <a:cubicBezTo>
                  <a:pt x="746" y="21600"/>
                  <a:pt x="675" y="21175"/>
                  <a:pt x="666" y="20630"/>
                </a:cubicBezTo>
                <a:lnTo>
                  <a:pt x="665" y="20520"/>
                </a:lnTo>
                <a:lnTo>
                  <a:pt x="665" y="12960"/>
                </a:lnTo>
                <a:lnTo>
                  <a:pt x="0" y="10800"/>
                </a:lnTo>
                <a:lnTo>
                  <a:pt x="665" y="8640"/>
                </a:lnTo>
                <a:lnTo>
                  <a:pt x="665" y="1080"/>
                </a:lnTo>
                <a:cubicBezTo>
                  <a:pt x="665" y="484"/>
                  <a:pt x="740" y="0"/>
                  <a:pt x="832" y="0"/>
                </a:cubicBezTo>
                <a:lnTo>
                  <a:pt x="21434" y="0"/>
                </a:lnTo>
                <a:cubicBezTo>
                  <a:pt x="21526" y="0"/>
                  <a:pt x="21600" y="484"/>
                  <a:pt x="21600" y="1080"/>
                </a:cubicBezTo>
                <a:close/>
              </a:path>
            </a:pathLst>
          </a:custGeom>
          <a:ln w="254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457200">
              <a:lnSpc>
                <a:spcPct val="100000"/>
              </a:lnSpc>
              <a:spcBef>
                <a:spcPts val="1200"/>
              </a:spcBef>
              <a:defRPr sz="3500">
                <a:latin typeface="Times Roman"/>
                <a:ea typeface="Times Roman"/>
                <a:cs typeface="Times Roman"/>
                <a:sym typeface="Times Roman"/>
              </a:defRPr>
            </a:lvl1pPr>
          </a:lstStyle>
          <a:p>
            <a:pPr/>
            <a:r>
              <a:t>I divide 0.60 by 2 and get 0.30 liters per cup. Answer: D</a:t>
            </a:r>
          </a:p>
        </p:txBody>
      </p:sp>
      <p:sp>
        <p:nvSpPr>
          <p:cNvPr id="510" name="Rounded Rectangle"/>
          <p:cNvSpPr/>
          <p:nvPr/>
        </p:nvSpPr>
        <p:spPr>
          <a:xfrm>
            <a:off x="12426520" y="9502190"/>
            <a:ext cx="10384032" cy="3299627"/>
          </a:xfrm>
          <a:prstGeom prst="roundRect">
            <a:avLst>
              <a:gd name="adj" fmla="val 13357"/>
            </a:avLst>
          </a:prstGeom>
          <a:solidFill>
            <a:srgbClr val="00A1FF">
              <a:alpha val="36515"/>
            </a:srgbClr>
          </a:solidFill>
          <a:ln w="12700">
            <a:miter lim="400000"/>
          </a:ln>
        </p:spPr>
        <p:txBody>
          <a:bodyPr lIns="50800" tIns="50800" rIns="50800" bIns="50800" anchor="ctr"/>
          <a:lstStyle/>
          <a:p>
            <a:pPr algn="ctr" defTabSz="825500">
              <a:lnSpc>
                <a:spcPct val="100000"/>
              </a:lnSpc>
              <a:spcBef>
                <a:spcPts val="0"/>
              </a:spcBef>
              <a:defRPr sz="3200">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12" name="Uncertainty = variability in inferred diagnosis"/>
          <p:cNvSpPr txBox="1"/>
          <p:nvPr>
            <p:ph type="title"/>
          </p:nvPr>
        </p:nvSpPr>
        <p:spPr>
          <a:xfrm>
            <a:off x="1206500" y="1077359"/>
            <a:ext cx="21971000" cy="1433164"/>
          </a:xfrm>
          <a:prstGeom prst="rect">
            <a:avLst/>
          </a:prstGeom>
        </p:spPr>
        <p:txBody>
          <a:bodyPr/>
          <a:lstStyle>
            <a:lvl1pPr defTabSz="2413955">
              <a:defRPr spc="-168" sz="8415"/>
            </a:lvl1pPr>
          </a:lstStyle>
          <a:p>
            <a:pPr/>
            <a:r>
              <a:t>Uncertainty = variability in inferred diagnosis</a:t>
            </a:r>
          </a:p>
        </p:txBody>
      </p:sp>
      <p:sp>
        <p:nvSpPr>
          <p:cNvPr id="513" name="("/>
          <p:cNvSpPr txBox="1"/>
          <p:nvPr/>
        </p:nvSpPr>
        <p:spPr>
          <a:xfrm>
            <a:off x="3893652" y="3502821"/>
            <a:ext cx="772161" cy="30657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vl1pPr>
          </a:lstStyle>
          <a:p>
            <a:pPr/>
            <a:r>
              <a:t>(</a:t>
            </a:r>
          </a:p>
        </p:txBody>
      </p:sp>
      <p:sp>
        <p:nvSpPr>
          <p:cNvPr id="514" name=")"/>
          <p:cNvSpPr txBox="1"/>
          <p:nvPr/>
        </p:nvSpPr>
        <p:spPr>
          <a:xfrm>
            <a:off x="12072948" y="3502821"/>
            <a:ext cx="772161" cy="30657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vl1pPr>
          </a:lstStyle>
          <a:p>
            <a:pPr/>
            <a:r>
              <a:t>)</a:t>
            </a:r>
          </a:p>
        </p:txBody>
      </p:sp>
      <p:sp>
        <p:nvSpPr>
          <p:cNvPr id="515" name="="/>
          <p:cNvSpPr txBox="1"/>
          <p:nvPr/>
        </p:nvSpPr>
        <p:spPr>
          <a:xfrm>
            <a:off x="12787593" y="3502821"/>
            <a:ext cx="1638301" cy="30657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vl1pPr>
          </a:lstStyle>
          <a:p>
            <a:pPr/>
            <a:r>
              <a:t>=</a:t>
            </a:r>
          </a:p>
        </p:txBody>
      </p:sp>
      <p:sp>
        <p:nvSpPr>
          <p:cNvPr id="516" name="Stethoscope"/>
          <p:cNvSpPr/>
          <p:nvPr/>
        </p:nvSpPr>
        <p:spPr>
          <a:xfrm>
            <a:off x="667473" y="3737457"/>
            <a:ext cx="3173924" cy="3231179"/>
          </a:xfrm>
          <a:custGeom>
            <a:avLst/>
            <a:gdLst/>
            <a:ahLst/>
            <a:cxnLst>
              <a:cxn ang="0">
                <a:pos x="wd2" y="hd2"/>
              </a:cxn>
              <a:cxn ang="5400000">
                <a:pos x="wd2" y="hd2"/>
              </a:cxn>
              <a:cxn ang="10800000">
                <a:pos x="wd2" y="hd2"/>
              </a:cxn>
              <a:cxn ang="16200000">
                <a:pos x="wd2" y="hd2"/>
              </a:cxn>
            </a:cxnLst>
            <a:rect l="0" t="0" r="r" b="b"/>
            <a:pathLst>
              <a:path w="21468" h="21600" fill="norm" stroke="1" extrusionOk="0">
                <a:moveTo>
                  <a:pt x="4660" y="0"/>
                </a:moveTo>
                <a:cubicBezTo>
                  <a:pt x="4486" y="0"/>
                  <a:pt x="4333" y="77"/>
                  <a:pt x="4229" y="199"/>
                </a:cubicBezTo>
                <a:lnTo>
                  <a:pt x="3737" y="123"/>
                </a:lnTo>
                <a:cubicBezTo>
                  <a:pt x="3611" y="103"/>
                  <a:pt x="3497" y="199"/>
                  <a:pt x="3497" y="325"/>
                </a:cubicBezTo>
                <a:lnTo>
                  <a:pt x="3497" y="356"/>
                </a:lnTo>
                <a:lnTo>
                  <a:pt x="3192" y="356"/>
                </a:lnTo>
                <a:cubicBezTo>
                  <a:pt x="2222" y="356"/>
                  <a:pt x="1316" y="783"/>
                  <a:pt x="707" y="1529"/>
                </a:cubicBezTo>
                <a:cubicBezTo>
                  <a:pt x="99" y="2274"/>
                  <a:pt x="-132" y="3240"/>
                  <a:pt x="73" y="4176"/>
                </a:cubicBezTo>
                <a:lnTo>
                  <a:pt x="1323" y="9889"/>
                </a:lnTo>
                <a:cubicBezTo>
                  <a:pt x="1244" y="9911"/>
                  <a:pt x="1177" y="9959"/>
                  <a:pt x="1132" y="10027"/>
                </a:cubicBezTo>
                <a:cubicBezTo>
                  <a:pt x="1084" y="10102"/>
                  <a:pt x="1067" y="10189"/>
                  <a:pt x="1086" y="10275"/>
                </a:cubicBezTo>
                <a:lnTo>
                  <a:pt x="1696" y="13068"/>
                </a:lnTo>
                <a:cubicBezTo>
                  <a:pt x="2020" y="14547"/>
                  <a:pt x="3366" y="15619"/>
                  <a:pt x="4897" y="15619"/>
                </a:cubicBezTo>
                <a:lnTo>
                  <a:pt x="5236" y="15619"/>
                </a:lnTo>
                <a:lnTo>
                  <a:pt x="5236" y="18509"/>
                </a:lnTo>
                <a:cubicBezTo>
                  <a:pt x="5236" y="20214"/>
                  <a:pt x="6701" y="21600"/>
                  <a:pt x="8502" y="21600"/>
                </a:cubicBezTo>
                <a:cubicBezTo>
                  <a:pt x="9813" y="21600"/>
                  <a:pt x="10992" y="20863"/>
                  <a:pt x="11506" y="19721"/>
                </a:cubicBezTo>
                <a:lnTo>
                  <a:pt x="11522" y="19689"/>
                </a:lnTo>
                <a:lnTo>
                  <a:pt x="14654" y="8875"/>
                </a:lnTo>
                <a:cubicBezTo>
                  <a:pt x="14936" y="8011"/>
                  <a:pt x="15813" y="7407"/>
                  <a:pt x="16787" y="7407"/>
                </a:cubicBezTo>
                <a:cubicBezTo>
                  <a:pt x="18016" y="7407"/>
                  <a:pt x="19016" y="8335"/>
                  <a:pt x="19016" y="9475"/>
                </a:cubicBezTo>
                <a:lnTo>
                  <a:pt x="19016" y="12151"/>
                </a:lnTo>
                <a:cubicBezTo>
                  <a:pt x="18200" y="12375"/>
                  <a:pt x="17601" y="13113"/>
                  <a:pt x="17601" y="13991"/>
                </a:cubicBezTo>
                <a:cubicBezTo>
                  <a:pt x="17601" y="15047"/>
                  <a:pt x="18466" y="15902"/>
                  <a:pt x="19534" y="15902"/>
                </a:cubicBezTo>
                <a:cubicBezTo>
                  <a:pt x="20602" y="15902"/>
                  <a:pt x="21468" y="15047"/>
                  <a:pt x="21468" y="13991"/>
                </a:cubicBezTo>
                <a:cubicBezTo>
                  <a:pt x="21468" y="13113"/>
                  <a:pt x="20869" y="12375"/>
                  <a:pt x="20053" y="12151"/>
                </a:cubicBezTo>
                <a:lnTo>
                  <a:pt x="20053" y="9475"/>
                </a:lnTo>
                <a:cubicBezTo>
                  <a:pt x="20053" y="7770"/>
                  <a:pt x="18588" y="6382"/>
                  <a:pt x="16787" y="6382"/>
                </a:cubicBezTo>
                <a:cubicBezTo>
                  <a:pt x="15341" y="6382"/>
                  <a:pt x="14085" y="7261"/>
                  <a:pt x="13663" y="8570"/>
                </a:cubicBezTo>
                <a:lnTo>
                  <a:pt x="10545" y="19335"/>
                </a:lnTo>
                <a:cubicBezTo>
                  <a:pt x="10189" y="20090"/>
                  <a:pt x="9392" y="20575"/>
                  <a:pt x="8502" y="20575"/>
                </a:cubicBezTo>
                <a:cubicBezTo>
                  <a:pt x="7273" y="20575"/>
                  <a:pt x="6273" y="19649"/>
                  <a:pt x="6273" y="18509"/>
                </a:cubicBezTo>
                <a:lnTo>
                  <a:pt x="6273" y="15619"/>
                </a:lnTo>
                <a:lnTo>
                  <a:pt x="6612" y="15619"/>
                </a:lnTo>
                <a:cubicBezTo>
                  <a:pt x="8143" y="15619"/>
                  <a:pt x="9489" y="14547"/>
                  <a:pt x="9813" y="13068"/>
                </a:cubicBezTo>
                <a:lnTo>
                  <a:pt x="10423" y="10275"/>
                </a:lnTo>
                <a:cubicBezTo>
                  <a:pt x="10442" y="10189"/>
                  <a:pt x="10426" y="10102"/>
                  <a:pt x="10377" y="10027"/>
                </a:cubicBezTo>
                <a:cubicBezTo>
                  <a:pt x="10333" y="9959"/>
                  <a:pt x="10265" y="9911"/>
                  <a:pt x="10186" y="9889"/>
                </a:cubicBezTo>
                <a:lnTo>
                  <a:pt x="11438" y="4176"/>
                </a:lnTo>
                <a:cubicBezTo>
                  <a:pt x="11643" y="3240"/>
                  <a:pt x="11411" y="2274"/>
                  <a:pt x="10802" y="1529"/>
                </a:cubicBezTo>
                <a:cubicBezTo>
                  <a:pt x="10193" y="783"/>
                  <a:pt x="9287" y="356"/>
                  <a:pt x="8318" y="356"/>
                </a:cubicBezTo>
                <a:lnTo>
                  <a:pt x="8014" y="356"/>
                </a:lnTo>
                <a:lnTo>
                  <a:pt x="8014" y="325"/>
                </a:lnTo>
                <a:cubicBezTo>
                  <a:pt x="8014" y="199"/>
                  <a:pt x="7898" y="103"/>
                  <a:pt x="7772" y="123"/>
                </a:cubicBezTo>
                <a:lnTo>
                  <a:pt x="7281" y="199"/>
                </a:lnTo>
                <a:cubicBezTo>
                  <a:pt x="7177" y="77"/>
                  <a:pt x="7025" y="0"/>
                  <a:pt x="6851" y="0"/>
                </a:cubicBezTo>
                <a:cubicBezTo>
                  <a:pt x="6382" y="0"/>
                  <a:pt x="6382" y="1121"/>
                  <a:pt x="6851" y="1121"/>
                </a:cubicBezTo>
                <a:cubicBezTo>
                  <a:pt x="7025" y="1121"/>
                  <a:pt x="7177" y="1042"/>
                  <a:pt x="7281" y="920"/>
                </a:cubicBezTo>
                <a:lnTo>
                  <a:pt x="7772" y="998"/>
                </a:lnTo>
                <a:cubicBezTo>
                  <a:pt x="7898" y="1018"/>
                  <a:pt x="8014" y="920"/>
                  <a:pt x="8014" y="794"/>
                </a:cubicBezTo>
                <a:lnTo>
                  <a:pt x="8014" y="765"/>
                </a:lnTo>
                <a:lnTo>
                  <a:pt x="8318" y="765"/>
                </a:lnTo>
                <a:cubicBezTo>
                  <a:pt x="9161" y="765"/>
                  <a:pt x="9950" y="1137"/>
                  <a:pt x="10480" y="1786"/>
                </a:cubicBezTo>
                <a:cubicBezTo>
                  <a:pt x="11009" y="2435"/>
                  <a:pt x="11211" y="3274"/>
                  <a:pt x="11032" y="4088"/>
                </a:cubicBezTo>
                <a:lnTo>
                  <a:pt x="9782" y="9801"/>
                </a:lnTo>
                <a:cubicBezTo>
                  <a:pt x="9609" y="9775"/>
                  <a:pt x="9441" y="9886"/>
                  <a:pt x="9404" y="10058"/>
                </a:cubicBezTo>
                <a:lnTo>
                  <a:pt x="8793" y="12848"/>
                </a:lnTo>
                <a:cubicBezTo>
                  <a:pt x="8573" y="13856"/>
                  <a:pt x="7656" y="14588"/>
                  <a:pt x="6612" y="14588"/>
                </a:cubicBezTo>
                <a:lnTo>
                  <a:pt x="4899" y="14588"/>
                </a:lnTo>
                <a:cubicBezTo>
                  <a:pt x="3855" y="14588"/>
                  <a:pt x="2937" y="13856"/>
                  <a:pt x="2716" y="12848"/>
                </a:cubicBezTo>
                <a:lnTo>
                  <a:pt x="2106" y="10058"/>
                </a:lnTo>
                <a:cubicBezTo>
                  <a:pt x="2087" y="9971"/>
                  <a:pt x="2036" y="9897"/>
                  <a:pt x="1961" y="9849"/>
                </a:cubicBezTo>
                <a:cubicBezTo>
                  <a:pt x="1891" y="9805"/>
                  <a:pt x="1808" y="9789"/>
                  <a:pt x="1727" y="9801"/>
                </a:cubicBezTo>
                <a:lnTo>
                  <a:pt x="477" y="4088"/>
                </a:lnTo>
                <a:cubicBezTo>
                  <a:pt x="299" y="3274"/>
                  <a:pt x="502" y="2435"/>
                  <a:pt x="1031" y="1786"/>
                </a:cubicBezTo>
                <a:cubicBezTo>
                  <a:pt x="1561" y="1137"/>
                  <a:pt x="2348" y="765"/>
                  <a:pt x="3192" y="765"/>
                </a:cubicBezTo>
                <a:lnTo>
                  <a:pt x="3497" y="765"/>
                </a:lnTo>
                <a:lnTo>
                  <a:pt x="3497" y="794"/>
                </a:lnTo>
                <a:cubicBezTo>
                  <a:pt x="3497" y="920"/>
                  <a:pt x="3611" y="1018"/>
                  <a:pt x="3737" y="998"/>
                </a:cubicBezTo>
                <a:lnTo>
                  <a:pt x="4229" y="920"/>
                </a:lnTo>
                <a:cubicBezTo>
                  <a:pt x="4333" y="1042"/>
                  <a:pt x="4486" y="1121"/>
                  <a:pt x="4660" y="1121"/>
                </a:cubicBezTo>
                <a:cubicBezTo>
                  <a:pt x="5129" y="1121"/>
                  <a:pt x="5129" y="0"/>
                  <a:pt x="4660" y="0"/>
                </a:cubicBezTo>
                <a:close/>
                <a:moveTo>
                  <a:pt x="19016" y="12768"/>
                </a:moveTo>
                <a:lnTo>
                  <a:pt x="19016" y="13314"/>
                </a:lnTo>
                <a:cubicBezTo>
                  <a:pt x="18817" y="13467"/>
                  <a:pt x="18688" y="13705"/>
                  <a:pt x="18688" y="13973"/>
                </a:cubicBezTo>
                <a:cubicBezTo>
                  <a:pt x="18688" y="14433"/>
                  <a:pt x="19068" y="14808"/>
                  <a:pt x="19534" y="14808"/>
                </a:cubicBezTo>
                <a:cubicBezTo>
                  <a:pt x="20001" y="14808"/>
                  <a:pt x="20380" y="14433"/>
                  <a:pt x="20380" y="13973"/>
                </a:cubicBezTo>
                <a:cubicBezTo>
                  <a:pt x="20380" y="13705"/>
                  <a:pt x="20251" y="13467"/>
                  <a:pt x="20053" y="13314"/>
                </a:cubicBezTo>
                <a:lnTo>
                  <a:pt x="20053" y="12768"/>
                </a:lnTo>
                <a:cubicBezTo>
                  <a:pt x="20526" y="12967"/>
                  <a:pt x="20857" y="13432"/>
                  <a:pt x="20857" y="13973"/>
                </a:cubicBezTo>
                <a:cubicBezTo>
                  <a:pt x="20857" y="14694"/>
                  <a:pt x="20265" y="15282"/>
                  <a:pt x="19534" y="15282"/>
                </a:cubicBezTo>
                <a:cubicBezTo>
                  <a:pt x="18804" y="15282"/>
                  <a:pt x="18209" y="14694"/>
                  <a:pt x="18209" y="13973"/>
                </a:cubicBezTo>
                <a:cubicBezTo>
                  <a:pt x="18209" y="13432"/>
                  <a:pt x="18542" y="12967"/>
                  <a:pt x="19016" y="12768"/>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17" name="("/>
          <p:cNvSpPr txBox="1"/>
          <p:nvPr/>
        </p:nvSpPr>
        <p:spPr>
          <a:xfrm>
            <a:off x="3766651" y="9217821"/>
            <a:ext cx="772161" cy="30657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vl1pPr>
          </a:lstStyle>
          <a:p>
            <a:pPr/>
            <a:r>
              <a:t>(</a:t>
            </a:r>
          </a:p>
        </p:txBody>
      </p:sp>
      <p:sp>
        <p:nvSpPr>
          <p:cNvPr id="518" name=")"/>
          <p:cNvSpPr txBox="1"/>
          <p:nvPr/>
        </p:nvSpPr>
        <p:spPr>
          <a:xfrm>
            <a:off x="11945948" y="9217821"/>
            <a:ext cx="772161" cy="30657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vl1pPr>
          </a:lstStyle>
          <a:p>
            <a:pPr/>
            <a:r>
              <a:t>)</a:t>
            </a:r>
          </a:p>
        </p:txBody>
      </p:sp>
      <p:sp>
        <p:nvSpPr>
          <p:cNvPr id="519" name="="/>
          <p:cNvSpPr txBox="1"/>
          <p:nvPr/>
        </p:nvSpPr>
        <p:spPr>
          <a:xfrm>
            <a:off x="12787593" y="9217821"/>
            <a:ext cx="1638301" cy="306578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0"/>
            </a:lvl1pPr>
          </a:lstStyle>
          <a:p>
            <a:pPr/>
            <a:r>
              <a:t>=</a:t>
            </a:r>
          </a:p>
        </p:txBody>
      </p:sp>
      <p:sp>
        <p:nvSpPr>
          <p:cNvPr id="520" name="Stethoscope"/>
          <p:cNvSpPr/>
          <p:nvPr/>
        </p:nvSpPr>
        <p:spPr>
          <a:xfrm>
            <a:off x="540473" y="9452457"/>
            <a:ext cx="3173924" cy="3231179"/>
          </a:xfrm>
          <a:custGeom>
            <a:avLst/>
            <a:gdLst/>
            <a:ahLst/>
            <a:cxnLst>
              <a:cxn ang="0">
                <a:pos x="wd2" y="hd2"/>
              </a:cxn>
              <a:cxn ang="5400000">
                <a:pos x="wd2" y="hd2"/>
              </a:cxn>
              <a:cxn ang="10800000">
                <a:pos x="wd2" y="hd2"/>
              </a:cxn>
              <a:cxn ang="16200000">
                <a:pos x="wd2" y="hd2"/>
              </a:cxn>
            </a:cxnLst>
            <a:rect l="0" t="0" r="r" b="b"/>
            <a:pathLst>
              <a:path w="21468" h="21600" fill="norm" stroke="1" extrusionOk="0">
                <a:moveTo>
                  <a:pt x="4660" y="0"/>
                </a:moveTo>
                <a:cubicBezTo>
                  <a:pt x="4486" y="0"/>
                  <a:pt x="4333" y="77"/>
                  <a:pt x="4229" y="199"/>
                </a:cubicBezTo>
                <a:lnTo>
                  <a:pt x="3737" y="123"/>
                </a:lnTo>
                <a:cubicBezTo>
                  <a:pt x="3611" y="103"/>
                  <a:pt x="3497" y="199"/>
                  <a:pt x="3497" y="325"/>
                </a:cubicBezTo>
                <a:lnTo>
                  <a:pt x="3497" y="356"/>
                </a:lnTo>
                <a:lnTo>
                  <a:pt x="3192" y="356"/>
                </a:lnTo>
                <a:cubicBezTo>
                  <a:pt x="2222" y="356"/>
                  <a:pt x="1316" y="783"/>
                  <a:pt x="707" y="1529"/>
                </a:cubicBezTo>
                <a:cubicBezTo>
                  <a:pt x="99" y="2274"/>
                  <a:pt x="-132" y="3240"/>
                  <a:pt x="73" y="4176"/>
                </a:cubicBezTo>
                <a:lnTo>
                  <a:pt x="1323" y="9889"/>
                </a:lnTo>
                <a:cubicBezTo>
                  <a:pt x="1244" y="9911"/>
                  <a:pt x="1177" y="9959"/>
                  <a:pt x="1132" y="10027"/>
                </a:cubicBezTo>
                <a:cubicBezTo>
                  <a:pt x="1084" y="10102"/>
                  <a:pt x="1067" y="10189"/>
                  <a:pt x="1086" y="10275"/>
                </a:cubicBezTo>
                <a:lnTo>
                  <a:pt x="1696" y="13068"/>
                </a:lnTo>
                <a:cubicBezTo>
                  <a:pt x="2020" y="14547"/>
                  <a:pt x="3366" y="15619"/>
                  <a:pt x="4897" y="15619"/>
                </a:cubicBezTo>
                <a:lnTo>
                  <a:pt x="5236" y="15619"/>
                </a:lnTo>
                <a:lnTo>
                  <a:pt x="5236" y="18509"/>
                </a:lnTo>
                <a:cubicBezTo>
                  <a:pt x="5236" y="20214"/>
                  <a:pt x="6701" y="21600"/>
                  <a:pt x="8502" y="21600"/>
                </a:cubicBezTo>
                <a:cubicBezTo>
                  <a:pt x="9813" y="21600"/>
                  <a:pt x="10992" y="20863"/>
                  <a:pt x="11506" y="19721"/>
                </a:cubicBezTo>
                <a:lnTo>
                  <a:pt x="11522" y="19689"/>
                </a:lnTo>
                <a:lnTo>
                  <a:pt x="14654" y="8875"/>
                </a:lnTo>
                <a:cubicBezTo>
                  <a:pt x="14936" y="8011"/>
                  <a:pt x="15813" y="7407"/>
                  <a:pt x="16787" y="7407"/>
                </a:cubicBezTo>
                <a:cubicBezTo>
                  <a:pt x="18016" y="7407"/>
                  <a:pt x="19016" y="8335"/>
                  <a:pt x="19016" y="9475"/>
                </a:cubicBezTo>
                <a:lnTo>
                  <a:pt x="19016" y="12151"/>
                </a:lnTo>
                <a:cubicBezTo>
                  <a:pt x="18200" y="12375"/>
                  <a:pt x="17601" y="13113"/>
                  <a:pt x="17601" y="13991"/>
                </a:cubicBezTo>
                <a:cubicBezTo>
                  <a:pt x="17601" y="15047"/>
                  <a:pt x="18466" y="15902"/>
                  <a:pt x="19534" y="15902"/>
                </a:cubicBezTo>
                <a:cubicBezTo>
                  <a:pt x="20602" y="15902"/>
                  <a:pt x="21468" y="15047"/>
                  <a:pt x="21468" y="13991"/>
                </a:cubicBezTo>
                <a:cubicBezTo>
                  <a:pt x="21468" y="13113"/>
                  <a:pt x="20869" y="12375"/>
                  <a:pt x="20053" y="12151"/>
                </a:cubicBezTo>
                <a:lnTo>
                  <a:pt x="20053" y="9475"/>
                </a:lnTo>
                <a:cubicBezTo>
                  <a:pt x="20053" y="7770"/>
                  <a:pt x="18588" y="6382"/>
                  <a:pt x="16787" y="6382"/>
                </a:cubicBezTo>
                <a:cubicBezTo>
                  <a:pt x="15341" y="6382"/>
                  <a:pt x="14085" y="7261"/>
                  <a:pt x="13663" y="8570"/>
                </a:cubicBezTo>
                <a:lnTo>
                  <a:pt x="10545" y="19335"/>
                </a:lnTo>
                <a:cubicBezTo>
                  <a:pt x="10189" y="20090"/>
                  <a:pt x="9392" y="20575"/>
                  <a:pt x="8502" y="20575"/>
                </a:cubicBezTo>
                <a:cubicBezTo>
                  <a:pt x="7273" y="20575"/>
                  <a:pt x="6273" y="19649"/>
                  <a:pt x="6273" y="18509"/>
                </a:cubicBezTo>
                <a:lnTo>
                  <a:pt x="6273" y="15619"/>
                </a:lnTo>
                <a:lnTo>
                  <a:pt x="6612" y="15619"/>
                </a:lnTo>
                <a:cubicBezTo>
                  <a:pt x="8143" y="15619"/>
                  <a:pt x="9489" y="14547"/>
                  <a:pt x="9813" y="13068"/>
                </a:cubicBezTo>
                <a:lnTo>
                  <a:pt x="10423" y="10275"/>
                </a:lnTo>
                <a:cubicBezTo>
                  <a:pt x="10442" y="10189"/>
                  <a:pt x="10426" y="10102"/>
                  <a:pt x="10377" y="10027"/>
                </a:cubicBezTo>
                <a:cubicBezTo>
                  <a:pt x="10333" y="9959"/>
                  <a:pt x="10265" y="9911"/>
                  <a:pt x="10186" y="9889"/>
                </a:cubicBezTo>
                <a:lnTo>
                  <a:pt x="11438" y="4176"/>
                </a:lnTo>
                <a:cubicBezTo>
                  <a:pt x="11643" y="3240"/>
                  <a:pt x="11411" y="2274"/>
                  <a:pt x="10802" y="1529"/>
                </a:cubicBezTo>
                <a:cubicBezTo>
                  <a:pt x="10193" y="783"/>
                  <a:pt x="9287" y="356"/>
                  <a:pt x="8318" y="356"/>
                </a:cubicBezTo>
                <a:lnTo>
                  <a:pt x="8014" y="356"/>
                </a:lnTo>
                <a:lnTo>
                  <a:pt x="8014" y="325"/>
                </a:lnTo>
                <a:cubicBezTo>
                  <a:pt x="8014" y="199"/>
                  <a:pt x="7898" y="103"/>
                  <a:pt x="7772" y="123"/>
                </a:cubicBezTo>
                <a:lnTo>
                  <a:pt x="7281" y="199"/>
                </a:lnTo>
                <a:cubicBezTo>
                  <a:pt x="7177" y="77"/>
                  <a:pt x="7025" y="0"/>
                  <a:pt x="6851" y="0"/>
                </a:cubicBezTo>
                <a:cubicBezTo>
                  <a:pt x="6382" y="0"/>
                  <a:pt x="6382" y="1121"/>
                  <a:pt x="6851" y="1121"/>
                </a:cubicBezTo>
                <a:cubicBezTo>
                  <a:pt x="7025" y="1121"/>
                  <a:pt x="7177" y="1042"/>
                  <a:pt x="7281" y="920"/>
                </a:cubicBezTo>
                <a:lnTo>
                  <a:pt x="7772" y="998"/>
                </a:lnTo>
                <a:cubicBezTo>
                  <a:pt x="7898" y="1018"/>
                  <a:pt x="8014" y="920"/>
                  <a:pt x="8014" y="794"/>
                </a:cubicBezTo>
                <a:lnTo>
                  <a:pt x="8014" y="765"/>
                </a:lnTo>
                <a:lnTo>
                  <a:pt x="8318" y="765"/>
                </a:lnTo>
                <a:cubicBezTo>
                  <a:pt x="9161" y="765"/>
                  <a:pt x="9950" y="1137"/>
                  <a:pt x="10480" y="1786"/>
                </a:cubicBezTo>
                <a:cubicBezTo>
                  <a:pt x="11009" y="2435"/>
                  <a:pt x="11211" y="3274"/>
                  <a:pt x="11032" y="4088"/>
                </a:cubicBezTo>
                <a:lnTo>
                  <a:pt x="9782" y="9801"/>
                </a:lnTo>
                <a:cubicBezTo>
                  <a:pt x="9609" y="9775"/>
                  <a:pt x="9441" y="9886"/>
                  <a:pt x="9404" y="10058"/>
                </a:cubicBezTo>
                <a:lnTo>
                  <a:pt x="8793" y="12848"/>
                </a:lnTo>
                <a:cubicBezTo>
                  <a:pt x="8573" y="13856"/>
                  <a:pt x="7656" y="14588"/>
                  <a:pt x="6612" y="14588"/>
                </a:cubicBezTo>
                <a:lnTo>
                  <a:pt x="4899" y="14588"/>
                </a:lnTo>
                <a:cubicBezTo>
                  <a:pt x="3855" y="14588"/>
                  <a:pt x="2937" y="13856"/>
                  <a:pt x="2716" y="12848"/>
                </a:cubicBezTo>
                <a:lnTo>
                  <a:pt x="2106" y="10058"/>
                </a:lnTo>
                <a:cubicBezTo>
                  <a:pt x="2087" y="9971"/>
                  <a:pt x="2036" y="9897"/>
                  <a:pt x="1961" y="9849"/>
                </a:cubicBezTo>
                <a:cubicBezTo>
                  <a:pt x="1891" y="9805"/>
                  <a:pt x="1808" y="9789"/>
                  <a:pt x="1727" y="9801"/>
                </a:cubicBezTo>
                <a:lnTo>
                  <a:pt x="477" y="4088"/>
                </a:lnTo>
                <a:cubicBezTo>
                  <a:pt x="299" y="3274"/>
                  <a:pt x="502" y="2435"/>
                  <a:pt x="1031" y="1786"/>
                </a:cubicBezTo>
                <a:cubicBezTo>
                  <a:pt x="1561" y="1137"/>
                  <a:pt x="2348" y="765"/>
                  <a:pt x="3192" y="765"/>
                </a:cubicBezTo>
                <a:lnTo>
                  <a:pt x="3497" y="765"/>
                </a:lnTo>
                <a:lnTo>
                  <a:pt x="3497" y="794"/>
                </a:lnTo>
                <a:cubicBezTo>
                  <a:pt x="3497" y="920"/>
                  <a:pt x="3611" y="1018"/>
                  <a:pt x="3737" y="998"/>
                </a:cubicBezTo>
                <a:lnTo>
                  <a:pt x="4229" y="920"/>
                </a:lnTo>
                <a:cubicBezTo>
                  <a:pt x="4333" y="1042"/>
                  <a:pt x="4486" y="1121"/>
                  <a:pt x="4660" y="1121"/>
                </a:cubicBezTo>
                <a:cubicBezTo>
                  <a:pt x="5129" y="1121"/>
                  <a:pt x="5129" y="0"/>
                  <a:pt x="4660" y="0"/>
                </a:cubicBezTo>
                <a:close/>
                <a:moveTo>
                  <a:pt x="19016" y="12768"/>
                </a:moveTo>
                <a:lnTo>
                  <a:pt x="19016" y="13314"/>
                </a:lnTo>
                <a:cubicBezTo>
                  <a:pt x="18817" y="13467"/>
                  <a:pt x="18688" y="13705"/>
                  <a:pt x="18688" y="13973"/>
                </a:cubicBezTo>
                <a:cubicBezTo>
                  <a:pt x="18688" y="14433"/>
                  <a:pt x="19068" y="14808"/>
                  <a:pt x="19534" y="14808"/>
                </a:cubicBezTo>
                <a:cubicBezTo>
                  <a:pt x="20001" y="14808"/>
                  <a:pt x="20380" y="14433"/>
                  <a:pt x="20380" y="13973"/>
                </a:cubicBezTo>
                <a:cubicBezTo>
                  <a:pt x="20380" y="13705"/>
                  <a:pt x="20251" y="13467"/>
                  <a:pt x="20053" y="13314"/>
                </a:cubicBezTo>
                <a:lnTo>
                  <a:pt x="20053" y="12768"/>
                </a:lnTo>
                <a:cubicBezTo>
                  <a:pt x="20526" y="12967"/>
                  <a:pt x="20857" y="13432"/>
                  <a:pt x="20857" y="13973"/>
                </a:cubicBezTo>
                <a:cubicBezTo>
                  <a:pt x="20857" y="14694"/>
                  <a:pt x="20265" y="15282"/>
                  <a:pt x="19534" y="15282"/>
                </a:cubicBezTo>
                <a:cubicBezTo>
                  <a:pt x="18804" y="15282"/>
                  <a:pt x="18209" y="14694"/>
                  <a:pt x="18209" y="13973"/>
                </a:cubicBezTo>
                <a:cubicBezTo>
                  <a:pt x="18209" y="13432"/>
                  <a:pt x="18542" y="12967"/>
                  <a:pt x="19016" y="12768"/>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21" name="…"/>
          <p:cNvSpPr txBox="1"/>
          <p:nvPr/>
        </p:nvSpPr>
        <p:spPr>
          <a:xfrm rot="16200000">
            <a:off x="7261623" y="7541817"/>
            <a:ext cx="1257301" cy="1441197"/>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9000"/>
            </a:lvl1pPr>
          </a:lstStyle>
          <a:p>
            <a:pPr/>
            <a:r>
              <a:t>…</a:t>
            </a:r>
          </a:p>
        </p:txBody>
      </p:sp>
      <p:sp>
        <p:nvSpPr>
          <p:cNvPr id="522" name="Demonstrates basic understanding of division but frequently misplaces the decimal when dividing a decimal by a whole number, especially in real-world contexts involving money or measurements. They often round…"/>
          <p:cNvSpPr/>
          <p:nvPr/>
        </p:nvSpPr>
        <p:spPr>
          <a:xfrm>
            <a:off x="14651418" y="3470445"/>
            <a:ext cx="6527697" cy="3765203"/>
          </a:xfrm>
          <a:prstGeom prst="roundRect">
            <a:avLst>
              <a:gd name="adj" fmla="val 15000"/>
            </a:avLst>
          </a:prstGeom>
          <a:solidFill>
            <a:srgbClr val="FFFFFF"/>
          </a:solidFill>
          <a:ln w="1270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000">
                <a:latin typeface="Helvetica Neue Thin"/>
                <a:ea typeface="Helvetica Neue Thin"/>
                <a:cs typeface="Helvetica Neue Thin"/>
                <a:sym typeface="Helvetica Neue Thin"/>
              </a:defRPr>
            </a:lvl1pPr>
          </a:lstStyle>
          <a:p>
            <a:pPr/>
            <a:r>
              <a:t>Demonstrates basic understanding of division but frequently misplaces the decimal when dividing a decimal by a whole number, especially in real-world contexts involving money or measurements. They often round…</a:t>
            </a:r>
          </a:p>
        </p:txBody>
      </p:sp>
      <p:sp>
        <p:nvSpPr>
          <p:cNvPr id="523" name="Can correctly perform multi-digit division using standard algorithm but struggles to explain why the steps work or how answer relates to the problem context. Suggests strong procedural fluency but limited conceptual….."/>
          <p:cNvSpPr/>
          <p:nvPr/>
        </p:nvSpPr>
        <p:spPr>
          <a:xfrm>
            <a:off x="14558878" y="9185350"/>
            <a:ext cx="6654699" cy="3765203"/>
          </a:xfrm>
          <a:prstGeom prst="roundRect">
            <a:avLst>
              <a:gd name="adj" fmla="val 15000"/>
            </a:avLst>
          </a:prstGeom>
          <a:solidFill>
            <a:srgbClr val="FFFFFF"/>
          </a:solidFill>
          <a:ln w="1270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3000">
                <a:latin typeface="Helvetica Neue Thin"/>
                <a:ea typeface="Helvetica Neue Thin"/>
                <a:cs typeface="Helvetica Neue Thin"/>
                <a:sym typeface="Helvetica Neue Thin"/>
              </a:defRPr>
            </a:lvl1pPr>
          </a:lstStyle>
          <a:p>
            <a:pPr/>
            <a:r>
              <a:t>Can correctly perform multi-digit division using standard algorithm but struggles to explain why the steps work or how answer relates to the problem context. Suggests strong procedural fluency but limited conceptual…..</a:t>
            </a:r>
          </a:p>
        </p:txBody>
      </p:sp>
      <p:sp>
        <p:nvSpPr>
          <p:cNvPr id="524" name="Line"/>
          <p:cNvSpPr/>
          <p:nvPr/>
        </p:nvSpPr>
        <p:spPr>
          <a:xfrm flipH="1" flipV="1">
            <a:off x="21404641" y="5338772"/>
            <a:ext cx="1140346" cy="1758597"/>
          </a:xfrm>
          <a:prstGeom prst="line">
            <a:avLst/>
          </a:prstGeom>
          <a:ln w="88900">
            <a:solidFill>
              <a:srgbClr val="000000"/>
            </a:solidFill>
            <a:miter lim="400000"/>
            <a:tailEnd type="triangle"/>
          </a:ln>
        </p:spPr>
        <p:txBody>
          <a:bodyPr lIns="50800" tIns="50800" rIns="50800" bIns="50800" anchor="ctr"/>
          <a:lstStyle/>
          <a:p>
            <a:pPr/>
          </a:p>
        </p:txBody>
      </p:sp>
      <p:sp>
        <p:nvSpPr>
          <p:cNvPr id="525" name="Line"/>
          <p:cNvSpPr/>
          <p:nvPr/>
        </p:nvSpPr>
        <p:spPr>
          <a:xfrm flipH="1">
            <a:off x="21346561" y="9659410"/>
            <a:ext cx="1256370" cy="1715758"/>
          </a:xfrm>
          <a:prstGeom prst="line">
            <a:avLst/>
          </a:prstGeom>
          <a:ln w="88900">
            <a:solidFill>
              <a:srgbClr val="000000"/>
            </a:solidFill>
            <a:miter lim="400000"/>
            <a:tailEnd type="triangle"/>
          </a:ln>
        </p:spPr>
        <p:txBody>
          <a:bodyPr lIns="50800" tIns="50800" rIns="50800" bIns="50800" anchor="ctr"/>
          <a:lstStyle/>
          <a:p>
            <a:pPr/>
          </a:p>
        </p:txBody>
      </p:sp>
      <p:sp>
        <p:nvSpPr>
          <p:cNvPr id="526" name="Variability reflects uncertainty"/>
          <p:cNvSpPr txBox="1"/>
          <p:nvPr/>
        </p:nvSpPr>
        <p:spPr>
          <a:xfrm>
            <a:off x="19876482" y="7240346"/>
            <a:ext cx="4929363" cy="204413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b="1" sz="4500"/>
            </a:lvl1pPr>
          </a:lstStyle>
          <a:p>
            <a:pPr/>
            <a:r>
              <a:t>Variability reflects uncertainty</a:t>
            </a:r>
          </a:p>
        </p:txBody>
      </p:sp>
      <p:pic>
        <p:nvPicPr>
          <p:cNvPr id="527" name="Screenshot 2026-10-22 at 4.03.41 PM.png" descr="Screenshot 2026-10-22 at 4.03.41 PM.png"/>
          <p:cNvPicPr>
            <a:picLocks noChangeAspect="1"/>
          </p:cNvPicPr>
          <p:nvPr/>
        </p:nvPicPr>
        <p:blipFill>
          <a:blip r:embed="rId2">
            <a:extLst/>
          </a:blip>
          <a:stretch>
            <a:fillRect/>
          </a:stretch>
        </p:blipFill>
        <p:spPr>
          <a:xfrm>
            <a:off x="4860145" y="9580574"/>
            <a:ext cx="6781699" cy="2974945"/>
          </a:xfrm>
          <a:prstGeom prst="rect">
            <a:avLst/>
          </a:prstGeom>
          <a:ln w="12700">
            <a:miter lim="400000"/>
          </a:ln>
        </p:spPr>
      </p:pic>
      <p:pic>
        <p:nvPicPr>
          <p:cNvPr id="528" name="Screenshot 2026-10-22 at 4.03.34 PM.png" descr="Screenshot 2026-10-22 at 4.03.34 PM.png"/>
          <p:cNvPicPr>
            <a:picLocks noChangeAspect="1"/>
          </p:cNvPicPr>
          <p:nvPr/>
        </p:nvPicPr>
        <p:blipFill>
          <a:blip r:embed="rId3">
            <a:extLst/>
          </a:blip>
          <a:stretch>
            <a:fillRect/>
          </a:stretch>
        </p:blipFill>
        <p:spPr>
          <a:xfrm>
            <a:off x="4828338" y="3839868"/>
            <a:ext cx="7082085" cy="3026357"/>
          </a:xfrm>
          <a:prstGeom prst="rect">
            <a:avLst/>
          </a:prstGeom>
          <a:ln w="12700">
            <a:miter lim="400000"/>
          </a:ln>
        </p:spPr>
      </p:pic>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0" name="“Modeling” = Training sequence predictors"/>
          <p:cNvSpPr txBox="1"/>
          <p:nvPr>
            <p:ph type="title"/>
          </p:nvPr>
        </p:nvSpPr>
        <p:spPr>
          <a:prstGeom prst="rect">
            <a:avLst/>
          </a:prstGeom>
        </p:spPr>
        <p:txBody>
          <a:bodyPr/>
          <a:lstStyle/>
          <a:p>
            <a:pPr/>
            <a:r>
              <a:t>“Modeling” = Training sequence predictors</a:t>
            </a:r>
          </a:p>
        </p:txBody>
      </p:sp>
      <p:pic>
        <p:nvPicPr>
          <p:cNvPr id="531" name="Screenshot 2026-10-26 at 4.26.28 PM.png" descr="Screenshot 2026-10-26 at 4.26.28 PM.png"/>
          <p:cNvPicPr>
            <a:picLocks noChangeAspect="1"/>
          </p:cNvPicPr>
          <p:nvPr/>
        </p:nvPicPr>
        <p:blipFill>
          <a:blip r:embed="rId2">
            <a:extLst/>
          </a:blip>
          <a:stretch>
            <a:fillRect/>
          </a:stretch>
        </p:blipFill>
        <p:spPr>
          <a:xfrm>
            <a:off x="1538537" y="3515780"/>
            <a:ext cx="21306926" cy="8158795"/>
          </a:xfrm>
          <a:prstGeom prst="rect">
            <a:avLst/>
          </a:prstGeom>
          <a:ln w="12700">
            <a:miter lim="400000"/>
          </a:ln>
        </p:spPr>
      </p:pic>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3" name="Predictive loss controls posterior quality"/>
          <p:cNvSpPr txBox="1"/>
          <p:nvPr>
            <p:ph type="title"/>
          </p:nvPr>
        </p:nvSpPr>
        <p:spPr>
          <a:prstGeom prst="rect">
            <a:avLst/>
          </a:prstGeom>
        </p:spPr>
        <p:txBody>
          <a:bodyPr/>
          <a:lstStyle/>
          <a:p>
            <a:pPr/>
            <a:r>
              <a:t>Predictive loss controls posterior quality</a:t>
            </a:r>
          </a:p>
        </p:txBody>
      </p:sp>
      <p:sp>
        <p:nvSpPr>
          <p:cNvPr id="534" name="Sequence prediction loss"/>
          <p:cNvSpPr txBox="1"/>
          <p:nvPr/>
        </p:nvSpPr>
        <p:spPr>
          <a:xfrm>
            <a:off x="1138087" y="1704432"/>
            <a:ext cx="22666626" cy="121577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609600" indent="-609600">
              <a:buSzPct val="123000"/>
              <a:buChar char="•"/>
            </a:pPr>
          </a:p>
          <a:p>
            <a:pPr marL="609600" indent="-609600">
              <a:buSzPct val="123000"/>
              <a:buChar char="•"/>
            </a:pPr>
            <a:r>
              <a:t>Sequence prediction loss  </a:t>
            </a:r>
            <a14:m>
              <m:oMath>
                <m:sSub>
                  <m:e>
                    <m:r>
                      <a:rPr xmlns:a="http://schemas.openxmlformats.org/drawingml/2006/main" sz="4450" i="1">
                        <a:solidFill>
                          <a:srgbClr val="000000"/>
                        </a:solidFill>
                        <a:latin typeface="Cambria Math" panose="02040503050406030204" pitchFamily="18" charset="0"/>
                      </a:rPr>
                      <m:t>ℓ</m:t>
                    </m:r>
                  </m:e>
                  <m:sub>
                    <m:r>
                      <a:rPr xmlns:a="http://schemas.openxmlformats.org/drawingml/2006/main" sz="4450" i="1">
                        <a:solidFill>
                          <a:srgbClr val="000000"/>
                        </a:solidFill>
                        <a:latin typeface="Cambria Math" panose="02040503050406030204" pitchFamily="18" charset="0"/>
                      </a:rPr>
                      <m:t>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T</m:t>
                    </m:r>
                  </m:sub>
                </m:sSub>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p</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sSub>
                  <m:e>
                    <m:r>
                      <m:rPr>
                        <m:sty m:val="p"/>
                        <m:scr m:val="double-struck"/>
                      </m:rPr>
                      <a:rPr xmlns:a="http://schemas.openxmlformats.org/drawingml/2006/main" sz="4450" i="1">
                        <a:solidFill>
                          <a:srgbClr val="000000"/>
                        </a:solidFill>
                        <a:latin typeface="Cambria Math" panose="02040503050406030204" pitchFamily="18" charset="0"/>
                      </a:rPr>
                      <m:t>E</m:t>
                    </m:r>
                  </m:e>
                  <m:sub>
                    <m:r>
                      <a:rPr xmlns:a="http://schemas.openxmlformats.org/drawingml/2006/main" sz="4450" i="1">
                        <a:solidFill>
                          <a:srgbClr val="000000"/>
                        </a:solidFill>
                        <a:latin typeface="Cambria Math" panose="02040503050406030204" pitchFamily="18" charset="0"/>
                      </a:rPr>
                      <m:t>t</m:t>
                    </m:r>
                  </m:sub>
                </m:sSub>
                <m:d>
                  <m:dPr>
                    <m:ctrlPr>
                      <a:rPr xmlns:a="http://schemas.openxmlformats.org/drawingml/2006/main" sz="4450" i="1">
                        <a:solidFill>
                          <a:srgbClr val="000000"/>
                        </a:solidFill>
                        <a:latin typeface="Cambria Math" panose="02040503050406030204" pitchFamily="18" charset="0"/>
                      </a:rPr>
                    </m:ctrlPr>
                    <m:begChr m:val="["/>
                    <m:endChr m:val="]"/>
                  </m:dPr>
                  <m:e>
                    <m:limUpp>
                      <m:e>
                        <m:limLow>
                          <m:e>
                            <m:r>
                              <a:rPr xmlns:a="http://schemas.openxmlformats.org/drawingml/2006/main" sz="4450" i="1">
                                <a:solidFill>
                                  <a:srgbClr val="000000"/>
                                </a:solidFill>
                                <a:latin typeface="Cambria Math" panose="02040503050406030204" pitchFamily="18" charset="0"/>
                              </a:rPr>
                              <m:t>∑</m:t>
                            </m:r>
                          </m:e>
                          <m:lim>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t</m:t>
                            </m:r>
                          </m:lim>
                        </m:limLow>
                      </m:e>
                      <m:lim>
                        <m:r>
                          <a:rPr xmlns:a="http://schemas.openxmlformats.org/drawingml/2006/main" sz="4450" i="1">
                            <a:solidFill>
                              <a:srgbClr val="000000"/>
                            </a:solidFill>
                            <a:latin typeface="Cambria Math" panose="02040503050406030204" pitchFamily="18" charset="0"/>
                          </a:rPr>
                          <m:t>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lim>
                    </m:limUpp>
                    <m:r>
                      <m:rPr>
                        <m:sty m:val="p"/>
                      </m:rPr>
                      <a:rPr xmlns:a="http://schemas.openxmlformats.org/drawingml/2006/main" sz="4450" i="1">
                        <a:solidFill>
                          <a:srgbClr val="000000"/>
                        </a:solidFill>
                        <a:latin typeface="Cambria Math" panose="02040503050406030204" pitchFamily="18" charset="0"/>
                      </a:rPr>
                      <m:t>log</m:t>
                    </m:r>
                    <m:r>
                      <a:rPr xmlns:a="http://schemas.openxmlformats.org/drawingml/2006/main" sz="4450" i="1">
                        <a:solidFill>
                          <a:srgbClr val="000000"/>
                        </a:solidFill>
                        <a:latin typeface="Cambria Math" panose="02040503050406030204" pitchFamily="18" charset="0"/>
                      </a:rPr>
                      <m:t>p</m:t>
                    </m:r>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Y</m:t>
                        </m:r>
                      </m:e>
                      <m:sub>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sub>
                    </m:sSub>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Z</m:t>
                    </m:r>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X</m:t>
                        </m:r>
                      </m:e>
                      <m:sub>
                        <m:r>
                          <a:rPr xmlns:a="http://schemas.openxmlformats.org/drawingml/2006/main" sz="4450" i="1">
                            <a:solidFill>
                              <a:srgbClr val="000000"/>
                            </a:solidFill>
                            <a:latin typeface="Cambria Math" panose="02040503050406030204" pitchFamily="18" charset="0"/>
                          </a:rPr>
                          <m:t>1</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sub>
                    </m:sSub>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Y</m:t>
                        </m:r>
                      </m:e>
                      <m:sub>
                        <m:r>
                          <a:rPr xmlns:a="http://schemas.openxmlformats.org/drawingml/2006/main" sz="4450" i="1">
                            <a:solidFill>
                              <a:srgbClr val="000000"/>
                            </a:solidFill>
                            <a:latin typeface="Cambria Math" panose="02040503050406030204" pitchFamily="18" charset="0"/>
                          </a:rPr>
                          <m:t>1</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s</m:t>
                        </m:r>
                      </m:sub>
                    </m:sSub>
                    <m:r>
                      <a:rPr xmlns:a="http://schemas.openxmlformats.org/drawingml/2006/main" sz="4450" i="1">
                        <a:solidFill>
                          <a:srgbClr val="000000"/>
                        </a:solidFill>
                        <a:latin typeface="Cambria Math" panose="02040503050406030204" pitchFamily="18" charset="0"/>
                      </a:rPr>
                      <m:t>)</m:t>
                    </m:r>
                  </m:e>
                </m:d>
              </m:oMath>
            </a14:m>
          </a:p>
          <a:p>
            <a:pPr marL="609600" indent="-609600">
              <a:buSzPct val="123000"/>
              <a:buChar char="•"/>
            </a:pP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38" name="Rounded Rectangle"/>
          <p:cNvSpPr/>
          <p:nvPr/>
        </p:nvSpPr>
        <p:spPr>
          <a:xfrm>
            <a:off x="1067144" y="5282419"/>
            <a:ext cx="22249712" cy="5001793"/>
          </a:xfrm>
          <a:prstGeom prst="roundRect">
            <a:avLst>
              <a:gd name="adj" fmla="val 24889"/>
            </a:avLst>
          </a:prstGeom>
          <a:solidFill>
            <a:srgbClr val="FFFFFF"/>
          </a:solidFill>
          <a:ln w="25400">
            <a:solidFill>
              <a:srgbClr val="000000"/>
            </a:solidFill>
            <a:miter lim="400000"/>
          </a:ln>
        </p:spPr>
        <p:txBody>
          <a:bodyPr lIns="50800" tIns="50800" rIns="50800" bIns="50800" anchor="ctr"/>
          <a:lstStyle/>
          <a:p>
            <a:pPr algn="ctr" defTabSz="825500">
              <a:lnSpc>
                <a:spcPct val="100000"/>
              </a:lnSpc>
              <a:spcBef>
                <a:spcPts val="0"/>
              </a:spcBef>
              <a:defRPr sz="3000">
                <a:latin typeface="Helvetica Neue Thin"/>
                <a:ea typeface="Helvetica Neue Thin"/>
                <a:cs typeface="Helvetica Neue Thin"/>
                <a:sym typeface="Helvetica Neue Thin"/>
              </a:defRPr>
            </a:pPr>
          </a:p>
        </p:txBody>
      </p:sp>
      <p:sp>
        <p:nvSpPr>
          <p:cNvPr id="539" name="Predictive loss controls posterior quality"/>
          <p:cNvSpPr txBox="1"/>
          <p:nvPr>
            <p:ph type="title"/>
          </p:nvPr>
        </p:nvSpPr>
        <p:spPr>
          <a:prstGeom prst="rect">
            <a:avLst/>
          </a:prstGeom>
        </p:spPr>
        <p:txBody>
          <a:bodyPr/>
          <a:lstStyle/>
          <a:p>
            <a:pPr/>
            <a:r>
              <a:t>Predictive loss controls posterior quality</a:t>
            </a:r>
          </a:p>
        </p:txBody>
      </p:sp>
      <p:sp>
        <p:nvSpPr>
          <p:cNvPr id="540" name="(Ye &amp; N. ’26)  As long as there is    fitted from data generated by"/>
          <p:cNvSpPr txBox="1"/>
          <p:nvPr/>
        </p:nvSpPr>
        <p:spPr>
          <a:xfrm>
            <a:off x="1738337" y="5840351"/>
            <a:ext cx="19522132" cy="10192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latin typeface="Helvetica Neue Light"/>
                <a:ea typeface="Helvetica Neue Light"/>
                <a:cs typeface="Helvetica Neue Light"/>
                <a:sym typeface="Helvetica Neue Light"/>
              </a:defRPr>
            </a:pPr>
            <a:r>
              <a:t>(Ye &amp; </a:t>
            </a:r>
            <a:r>
              <a:rPr b="1">
                <a:latin typeface="+mn-lt"/>
                <a:ea typeface="+mn-ea"/>
                <a:cs typeface="+mn-cs"/>
                <a:sym typeface="Helvetica Neue"/>
              </a:rPr>
              <a:t>N. </a:t>
            </a:r>
            <a:r>
              <a:t>’26) </a:t>
            </a:r>
            <a:r>
              <a:rPr sz="4600"/>
              <a:t> As long as there is </a:t>
            </a:r>
            <a14:m>
              <m:oMath>
                <m:limUpp>
                  <m:e>
                    <m:r>
                      <a:rPr xmlns:a="http://schemas.openxmlformats.org/drawingml/2006/main" sz="5600" i="1">
                        <a:solidFill>
                          <a:srgbClr val="000000"/>
                        </a:solidFill>
                        <a:latin typeface="Cambria Math" panose="02040503050406030204" pitchFamily="18" charset="0"/>
                      </a:rPr>
                      <m:t>f</m:t>
                    </m:r>
                  </m:e>
                  <m:lim>
                    <m:r>
                      <a:rPr xmlns:a="http://schemas.openxmlformats.org/drawingml/2006/main" sz="5600" i="1">
                        <a:solidFill>
                          <a:srgbClr val="000000"/>
                        </a:solidFill>
                        <a:latin typeface="Cambria Math" panose="02040503050406030204" pitchFamily="18" charset="0"/>
                      </a:rPr>
                      <m:t>̂</m:t>
                    </m:r>
                  </m:lim>
                </m:limUpp>
              </m:oMath>
            </a14:m>
            <a:r>
              <a:rPr sz="4600"/>
              <a:t>  fitted from data generated by </a:t>
            </a:r>
            <a14:m>
              <m:oMath>
                <m:limUpp>
                  <m:e>
                    <m:r>
                      <a:rPr xmlns:a="http://schemas.openxmlformats.org/drawingml/2006/main" sz="5600" i="1">
                        <a:solidFill>
                          <a:srgbClr val="000000"/>
                        </a:solidFill>
                        <a:latin typeface="Cambria Math" panose="02040503050406030204" pitchFamily="18" charset="0"/>
                      </a:rPr>
                      <m:t>p</m:t>
                    </m:r>
                  </m:e>
                  <m:lim>
                    <m:r>
                      <a:rPr xmlns:a="http://schemas.openxmlformats.org/drawingml/2006/main" sz="5600" i="1">
                        <a:solidFill>
                          <a:srgbClr val="000000"/>
                        </a:solidFill>
                        <a:latin typeface="Cambria Math" panose="02040503050406030204" pitchFamily="18" charset="0"/>
                      </a:rPr>
                      <m:t>̂</m:t>
                    </m:r>
                  </m:lim>
                </m:limUpp>
              </m:oMath>
            </a14:m>
            <a:endParaRPr sz="4600"/>
          </a:p>
        </p:txBody>
      </p:sp>
      <p:sp>
        <p:nvSpPr>
          <p:cNvPr id="541" name="Rectangle"/>
          <p:cNvSpPr txBox="1"/>
          <p:nvPr/>
        </p:nvSpPr>
        <p:spPr>
          <a:xfrm>
            <a:off x="2629289" y="6398574"/>
            <a:ext cx="21492285" cy="40898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defRPr sz="4600"/>
            </a:pPr>
            <a:br/>
            <a14:m>
              <m:oMath>
                <m:d>
                  <m:dPr>
                    <m:ctrlPr>
                      <a:rPr xmlns:a="http://schemas.openxmlformats.org/drawingml/2006/main" sz="5050" i="1">
                        <a:solidFill>
                          <a:srgbClr val="000000"/>
                        </a:solidFill>
                        <a:latin typeface="Cambria Math" panose="02040503050406030204" pitchFamily="18" charset="0"/>
                      </a:rPr>
                    </m:ctrlPr>
                    <m:begChr m:val="|"/>
                    <m:endChr m:val="|"/>
                  </m:dPr>
                  <m:e>
                    <m:limLow>
                      <m:e>
                        <m:r>
                          <m:rPr>
                            <m:sty m:val="p"/>
                            <m:scr m:val="double-struck"/>
                          </m:rPr>
                          <a:rPr xmlns:a="http://schemas.openxmlformats.org/drawingml/2006/main" sz="5050" i="1">
                            <a:solidFill>
                              <a:srgbClr val="000000"/>
                            </a:solidFill>
                            <a:latin typeface="Cambria Math" panose="02040503050406030204" pitchFamily="18" charset="0"/>
                          </a:rPr>
                          <m:t>P</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τ</m:t>
                        </m:r>
                        <m:r>
                          <a:rPr xmlns:a="http://schemas.openxmlformats.org/drawingml/2006/main" sz="5050" i="1">
                            <a:solidFill>
                              <a:srgbClr val="000000"/>
                            </a:solidFill>
                            <a:latin typeface="Cambria Math" panose="02040503050406030204" pitchFamily="18" charset="0"/>
                          </a:rPr>
                          <m:t>(</m:t>
                        </m:r>
                        <m:sSup>
                          <m:e>
                            <m:r>
                              <a:rPr xmlns:a="http://schemas.openxmlformats.org/drawingml/2006/main" sz="5050" i="1">
                                <a:solidFill>
                                  <a:srgbClr val="000000"/>
                                </a:solidFill>
                                <a:latin typeface="Cambria Math" panose="02040503050406030204" pitchFamily="18" charset="0"/>
                              </a:rPr>
                              <m:t>f</m:t>
                            </m:r>
                          </m:e>
                          <m:sup>
                            <m:r>
                              <a:rPr xmlns:a="http://schemas.openxmlformats.org/drawingml/2006/main" sz="5050" i="1">
                                <a:solidFill>
                                  <a:srgbClr val="000000"/>
                                </a:solidFill>
                                <a:latin typeface="Cambria Math" panose="02040503050406030204" pitchFamily="18" charset="0"/>
                              </a:rPr>
                              <m:t>⋆</m:t>
                            </m:r>
                          </m:sup>
                        </m:sSup>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m:t>
                        </m:r>
                        <m:sSub>
                          <m:e>
                            <m:limUpp>
                              <m:e>
                                <m:r>
                                  <a:rPr xmlns:a="http://schemas.openxmlformats.org/drawingml/2006/main" sz="5050" i="1">
                                    <a:solidFill>
                                      <a:srgbClr val="000000"/>
                                    </a:solidFill>
                                    <a:latin typeface="Cambria Math" panose="02040503050406030204" pitchFamily="18" charset="0"/>
                                  </a:rPr>
                                  <m:t>C</m:t>
                                </m:r>
                              </m:e>
                              <m:lim>
                                <m:r>
                                  <a:rPr xmlns:a="http://schemas.openxmlformats.org/drawingml/2006/main" sz="5050" i="1">
                                    <a:solidFill>
                                      <a:srgbClr val="000000"/>
                                    </a:solidFill>
                                    <a:latin typeface="Cambria Math" panose="02040503050406030204" pitchFamily="18" charset="0"/>
                                  </a:rPr>
                                  <m:t>̂</m:t>
                                </m:r>
                              </m:lim>
                            </m:limUpp>
                          </m:e>
                          <m:sub>
                            <m:r>
                              <a:rPr xmlns:a="http://schemas.openxmlformats.org/drawingml/2006/main" sz="5050" i="1">
                                <a:solidFill>
                                  <a:srgbClr val="000000"/>
                                </a:solidFill>
                                <a:latin typeface="Cambria Math" panose="02040503050406030204" pitchFamily="18" charset="0"/>
                              </a:rPr>
                              <m:t>t</m:t>
                            </m:r>
                          </m:sub>
                        </m:sSub>
                        <m:r>
                          <a:rPr xmlns:a="http://schemas.openxmlformats.org/drawingml/2006/main" sz="5050" i="1">
                            <a:solidFill>
                              <a:srgbClr val="000000"/>
                            </a:solidFill>
                            <a:latin typeface="Cambria Math" panose="02040503050406030204" pitchFamily="18" charset="0"/>
                          </a:rPr>
                          <m:t>∣</m:t>
                        </m:r>
                        <m:r>
                          <m:rPr>
                            <m:sty m:val="p"/>
                          </m:rPr>
                          <a:rPr xmlns:a="http://schemas.openxmlformats.org/drawingml/2006/main" sz="5050" i="1">
                            <a:solidFill>
                              <a:srgbClr val="000000"/>
                            </a:solidFill>
                            <a:latin typeface="Cambria Math" panose="02040503050406030204" pitchFamily="18" charset="0"/>
                          </a:rPr>
                          <m:t>past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95</m:t>
                        </m:r>
                        <m:r>
                          <a:rPr xmlns:a="http://schemas.openxmlformats.org/drawingml/2006/main" sz="5050" i="1">
                            <a:solidFill>
                              <a:srgbClr val="000000"/>
                            </a:solidFill>
                            <a:latin typeface="Cambria Math" panose="02040503050406030204" pitchFamily="18" charset="0"/>
                          </a:rPr>
                          <m:t>%</m:t>
                        </m:r>
                      </m:e>
                      <m:lim>
                        <m:r>
                          <a:rPr xmlns:a="http://schemas.openxmlformats.org/drawingml/2006/main" sz="5050" i="1">
                            <a:solidFill>
                              <a:srgbClr val="000000"/>
                            </a:solidFill>
                            <a:latin typeface="Cambria Math" panose="02040503050406030204" pitchFamily="18" charset="0"/>
                          </a:rPr>
                          <m:t>⏟</m:t>
                        </m:r>
                      </m:lim>
                    </m:limLow>
                  </m:e>
                </m:d>
                <m:r>
                  <a:rPr xmlns:a="http://schemas.openxmlformats.org/drawingml/2006/main" sz="5050" i="1">
                    <a:solidFill>
                      <a:srgbClr val="000000"/>
                    </a:solidFill>
                    <a:latin typeface="Cambria Math" panose="02040503050406030204" pitchFamily="18" charset="0"/>
                  </a:rPr>
                  <m:t>≤</m:t>
                </m:r>
                <m:rad>
                  <m:radPr>
                    <m:ctrlPr>
                      <a:rPr xmlns:a="http://schemas.openxmlformats.org/drawingml/2006/main" sz="5050" i="1">
                        <a:solidFill>
                          <a:srgbClr val="000000"/>
                        </a:solidFill>
                        <a:latin typeface="Cambria Math" panose="02040503050406030204" pitchFamily="18" charset="0"/>
                      </a:rPr>
                    </m:ctrlPr>
                    <m:degHide m:val="on"/>
                  </m:radPr>
                  <m:deg/>
                  <m:e>
                    <m:r>
                      <a:rPr xmlns:a="http://schemas.openxmlformats.org/drawingml/2006/main" sz="5050" i="1">
                        <a:solidFill>
                          <a:srgbClr val="000000"/>
                        </a:solidFill>
                        <a:latin typeface="Cambria Math" panose="02040503050406030204" pitchFamily="18" charset="0"/>
                      </a:rPr>
                      <m:t>1</m:t>
                    </m:r>
                    <m:r>
                      <a:rPr xmlns:a="http://schemas.openxmlformats.org/drawingml/2006/main" sz="5050" i="1">
                        <a:solidFill>
                          <a:srgbClr val="000000"/>
                        </a:solidFill>
                        <a:latin typeface="Cambria Math" panose="02040503050406030204" pitchFamily="18" charset="0"/>
                      </a:rPr>
                      <m:t>-</m:t>
                    </m:r>
                    <m:r>
                      <m:rPr>
                        <m:sty m:val="p"/>
                      </m:rPr>
                      <a:rPr xmlns:a="http://schemas.openxmlformats.org/drawingml/2006/main" sz="5050" i="1">
                        <a:solidFill>
                          <a:srgbClr val="000000"/>
                        </a:solidFill>
                        <a:latin typeface="Cambria Math" panose="02040503050406030204" pitchFamily="18" charset="0"/>
                      </a:rPr>
                      <m:t>exp</m:t>
                    </m:r>
                    <m:d>
                      <m:dPr>
                        <m:ctrlPr>
                          <a:rPr xmlns:a="http://schemas.openxmlformats.org/drawingml/2006/main" sz="5050" i="1">
                            <a:solidFill>
                              <a:srgbClr val="000000"/>
                            </a:solidFill>
                            <a:latin typeface="Cambria Math" panose="02040503050406030204" pitchFamily="18" charset="0"/>
                          </a:rPr>
                        </m:ctrlPr>
                      </m:dPr>
                      <m:e>
                        <m:r>
                          <a:rPr xmlns:a="http://schemas.openxmlformats.org/drawingml/2006/main" sz="5050" i="1">
                            <a:solidFill>
                              <a:srgbClr val="000000"/>
                            </a:solidFill>
                            <a:latin typeface="Cambria Math" panose="02040503050406030204" pitchFamily="18" charset="0"/>
                          </a:rPr>
                          <m:t>-</m:t>
                        </m:r>
                        <m:limLow>
                          <m:e>
                            <m:r>
                              <a:rPr xmlns:a="http://schemas.openxmlformats.org/drawingml/2006/main" sz="5050" i="1">
                                <a:solidFill>
                                  <a:srgbClr val="000000"/>
                                </a:solidFill>
                                <a:latin typeface="Cambria Math" panose="02040503050406030204" pitchFamily="18" charset="0"/>
                              </a:rPr>
                              <m:t>lim</m:t>
                            </m:r>
                          </m:e>
                          <m:lim>
                            <m:r>
                              <a:rPr xmlns:a="http://schemas.openxmlformats.org/drawingml/2006/main" sz="5050" i="1">
                                <a:solidFill>
                                  <a:srgbClr val="000000"/>
                                </a:solidFill>
                                <a:latin typeface="Cambria Math" panose="02040503050406030204" pitchFamily="18" charset="0"/>
                              </a:rPr>
                              <m:t>T</m:t>
                            </m:r>
                            <m:r>
                              <a:rPr xmlns:a="http://schemas.openxmlformats.org/drawingml/2006/main" sz="5050" i="1">
                                <a:solidFill>
                                  <a:srgbClr val="000000"/>
                                </a:solidFill>
                                <a:latin typeface="Cambria Math" panose="02040503050406030204" pitchFamily="18" charset="0"/>
                              </a:rPr>
                              <m:t>→</m:t>
                            </m:r>
                            <m:r>
                              <m:rPr>
                                <m:sty m:val="p"/>
                              </m:rPr>
                              <a:rPr xmlns:a="http://schemas.openxmlformats.org/drawingml/2006/main" sz="5050" i="1">
                                <a:solidFill>
                                  <a:srgbClr val="000000"/>
                                </a:solidFill>
                                <a:latin typeface="Cambria Math" panose="02040503050406030204" pitchFamily="18" charset="0"/>
                              </a:rPr>
                              <m:t>∞</m:t>
                            </m:r>
                          </m:lim>
                        </m:limLow>
                        <m:d>
                          <m:dPr>
                            <m:ctrlPr>
                              <a:rPr xmlns:a="http://schemas.openxmlformats.org/drawingml/2006/main" sz="5050" i="1">
                                <a:solidFill>
                                  <a:srgbClr val="000000"/>
                                </a:solidFill>
                                <a:latin typeface="Cambria Math" panose="02040503050406030204" pitchFamily="18" charset="0"/>
                              </a:rPr>
                            </m:ctrlPr>
                          </m:dPr>
                          <m:e>
                            <m:sSub>
                              <m:e>
                                <m:r>
                                  <a:rPr xmlns:a="http://schemas.openxmlformats.org/drawingml/2006/main" sz="5050" i="1">
                                    <a:solidFill>
                                      <a:srgbClr val="000000"/>
                                    </a:solidFill>
                                    <a:latin typeface="Cambria Math" panose="02040503050406030204" pitchFamily="18" charset="0"/>
                                  </a:rPr>
                                  <m:t>ℓ</m:t>
                                </m:r>
                              </m:e>
                              <m:sub>
                                <m:r>
                                  <a:rPr xmlns:a="http://schemas.openxmlformats.org/drawingml/2006/main" sz="5050" i="1">
                                    <a:solidFill>
                                      <a:srgbClr val="000000"/>
                                    </a:solidFill>
                                    <a:latin typeface="Cambria Math" panose="02040503050406030204" pitchFamily="18" charset="0"/>
                                  </a:rPr>
                                  <m:t>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T</m:t>
                                </m:r>
                              </m:sub>
                            </m:sSub>
                            <m:r>
                              <a:rPr xmlns:a="http://schemas.openxmlformats.org/drawingml/2006/main" sz="5050" i="1">
                                <a:solidFill>
                                  <a:srgbClr val="000000"/>
                                </a:solidFill>
                                <a:latin typeface="Cambria Math" panose="02040503050406030204" pitchFamily="18" charset="0"/>
                              </a:rPr>
                              <m:t>(</m:t>
                            </m:r>
                            <m:limUpp>
                              <m:e>
                                <m:r>
                                  <a:rPr xmlns:a="http://schemas.openxmlformats.org/drawingml/2006/main" sz="5050" i="1">
                                    <a:solidFill>
                                      <a:srgbClr val="000000"/>
                                    </a:solidFill>
                                    <a:latin typeface="Cambria Math" panose="02040503050406030204" pitchFamily="18" charset="0"/>
                                  </a:rPr>
                                  <m:t>p</m:t>
                                </m:r>
                              </m:e>
                              <m:lim>
                                <m:r>
                                  <a:rPr xmlns:a="http://schemas.openxmlformats.org/drawingml/2006/main" sz="5050" i="1">
                                    <a:solidFill>
                                      <a:srgbClr val="000000"/>
                                    </a:solidFill>
                                    <a:latin typeface="Cambria Math" panose="02040503050406030204" pitchFamily="18" charset="0"/>
                                  </a:rPr>
                                  <m:t>̂</m:t>
                                </m:r>
                              </m:lim>
                            </m:limUpp>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m:t>
                            </m:r>
                            <m:sSub>
                              <m:e>
                                <m:r>
                                  <a:rPr xmlns:a="http://schemas.openxmlformats.org/drawingml/2006/main" sz="5050" i="1">
                                    <a:solidFill>
                                      <a:srgbClr val="000000"/>
                                    </a:solidFill>
                                    <a:latin typeface="Cambria Math" panose="02040503050406030204" pitchFamily="18" charset="0"/>
                                  </a:rPr>
                                  <m:t>ℓ</m:t>
                                </m:r>
                              </m:e>
                              <m:sub>
                                <m:r>
                                  <a:rPr xmlns:a="http://schemas.openxmlformats.org/drawingml/2006/main" sz="5050" i="1">
                                    <a:solidFill>
                                      <a:srgbClr val="000000"/>
                                    </a:solidFill>
                                    <a:latin typeface="Cambria Math" panose="02040503050406030204" pitchFamily="18" charset="0"/>
                                  </a:rPr>
                                  <m:t>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T</m:t>
                                </m:r>
                              </m:sub>
                            </m:sSub>
                            <m:r>
                              <a:rPr xmlns:a="http://schemas.openxmlformats.org/drawingml/2006/main" sz="5050" i="1">
                                <a:solidFill>
                                  <a:srgbClr val="000000"/>
                                </a:solidFill>
                                <a:latin typeface="Cambria Math" panose="02040503050406030204" pitchFamily="18" charset="0"/>
                              </a:rPr>
                              <m:t>(</m:t>
                            </m:r>
                            <m:sSup>
                              <m:e>
                                <m:r>
                                  <a:rPr xmlns:a="http://schemas.openxmlformats.org/drawingml/2006/main" sz="5050" i="1">
                                    <a:solidFill>
                                      <a:srgbClr val="000000"/>
                                    </a:solidFill>
                                    <a:latin typeface="Cambria Math" panose="02040503050406030204" pitchFamily="18" charset="0"/>
                                  </a:rPr>
                                  <m:t>p</m:t>
                                </m:r>
                              </m:e>
                              <m:sup>
                                <m:r>
                                  <a:rPr xmlns:a="http://schemas.openxmlformats.org/drawingml/2006/main" sz="5050" i="1">
                                    <a:solidFill>
                                      <a:srgbClr val="000000"/>
                                    </a:solidFill>
                                    <a:latin typeface="Cambria Math" panose="02040503050406030204" pitchFamily="18" charset="0"/>
                                  </a:rPr>
                                  <m:t>⋆</m:t>
                                </m:r>
                              </m:sup>
                            </m:sSup>
                            <m:r>
                              <a:rPr xmlns:a="http://schemas.openxmlformats.org/drawingml/2006/main" sz="5050" i="1">
                                <a:solidFill>
                                  <a:srgbClr val="000000"/>
                                </a:solidFill>
                                <a:latin typeface="Cambria Math" panose="02040503050406030204" pitchFamily="18" charset="0"/>
                              </a:rPr>
                              <m:t>)</m:t>
                            </m:r>
                          </m:e>
                        </m:d>
                      </m:e>
                    </m:d>
                  </m:e>
                </m:rad>
              </m:oMath>
            </a14:m>
            <a:endParaRPr sz="4200"/>
          </a:p>
        </p:txBody>
      </p:sp>
      <p:sp>
        <p:nvSpPr>
          <p:cNvPr id="542" name="Sequence prediction loss"/>
          <p:cNvSpPr txBox="1"/>
          <p:nvPr/>
        </p:nvSpPr>
        <p:spPr>
          <a:xfrm>
            <a:off x="1138087" y="1704432"/>
            <a:ext cx="22666626" cy="121577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609600" indent="-609600">
              <a:buSzPct val="123000"/>
              <a:buChar char="•"/>
            </a:pPr>
          </a:p>
          <a:p>
            <a:pPr marL="609600" indent="-609600">
              <a:buSzPct val="123000"/>
              <a:buChar char="•"/>
            </a:pPr>
            <a:r>
              <a:t>Sequence prediction loss  </a:t>
            </a:r>
            <a14:m>
              <m:oMath>
                <m:sSub>
                  <m:e>
                    <m:r>
                      <a:rPr xmlns:a="http://schemas.openxmlformats.org/drawingml/2006/main" sz="4450" i="1">
                        <a:solidFill>
                          <a:srgbClr val="000000"/>
                        </a:solidFill>
                        <a:latin typeface="Cambria Math" panose="02040503050406030204" pitchFamily="18" charset="0"/>
                      </a:rPr>
                      <m:t>ℓ</m:t>
                    </m:r>
                  </m:e>
                  <m:sub>
                    <m:r>
                      <a:rPr xmlns:a="http://schemas.openxmlformats.org/drawingml/2006/main" sz="4450" i="1">
                        <a:solidFill>
                          <a:srgbClr val="000000"/>
                        </a:solidFill>
                        <a:latin typeface="Cambria Math" panose="02040503050406030204" pitchFamily="18" charset="0"/>
                      </a:rPr>
                      <m:t>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T</m:t>
                    </m:r>
                  </m:sub>
                </m:sSub>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p</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sSub>
                  <m:e>
                    <m:r>
                      <m:rPr>
                        <m:sty m:val="p"/>
                        <m:scr m:val="double-struck"/>
                      </m:rPr>
                      <a:rPr xmlns:a="http://schemas.openxmlformats.org/drawingml/2006/main" sz="4450" i="1">
                        <a:solidFill>
                          <a:srgbClr val="000000"/>
                        </a:solidFill>
                        <a:latin typeface="Cambria Math" panose="02040503050406030204" pitchFamily="18" charset="0"/>
                      </a:rPr>
                      <m:t>E</m:t>
                    </m:r>
                  </m:e>
                  <m:sub>
                    <m:r>
                      <a:rPr xmlns:a="http://schemas.openxmlformats.org/drawingml/2006/main" sz="4450" i="1">
                        <a:solidFill>
                          <a:srgbClr val="000000"/>
                        </a:solidFill>
                        <a:latin typeface="Cambria Math" panose="02040503050406030204" pitchFamily="18" charset="0"/>
                      </a:rPr>
                      <m:t>t</m:t>
                    </m:r>
                  </m:sub>
                </m:sSub>
                <m:d>
                  <m:dPr>
                    <m:ctrlPr>
                      <a:rPr xmlns:a="http://schemas.openxmlformats.org/drawingml/2006/main" sz="4450" i="1">
                        <a:solidFill>
                          <a:srgbClr val="000000"/>
                        </a:solidFill>
                        <a:latin typeface="Cambria Math" panose="02040503050406030204" pitchFamily="18" charset="0"/>
                      </a:rPr>
                    </m:ctrlPr>
                    <m:begChr m:val="["/>
                    <m:endChr m:val="]"/>
                  </m:dPr>
                  <m:e>
                    <m:limUpp>
                      <m:e>
                        <m:limLow>
                          <m:e>
                            <m:r>
                              <a:rPr xmlns:a="http://schemas.openxmlformats.org/drawingml/2006/main" sz="4450" i="1">
                                <a:solidFill>
                                  <a:srgbClr val="000000"/>
                                </a:solidFill>
                                <a:latin typeface="Cambria Math" panose="02040503050406030204" pitchFamily="18" charset="0"/>
                              </a:rPr>
                              <m:t>∑</m:t>
                            </m:r>
                          </m:e>
                          <m:lim>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t</m:t>
                            </m:r>
                          </m:lim>
                        </m:limLow>
                      </m:e>
                      <m:lim>
                        <m:r>
                          <a:rPr xmlns:a="http://schemas.openxmlformats.org/drawingml/2006/main" sz="4450" i="1">
                            <a:solidFill>
                              <a:srgbClr val="000000"/>
                            </a:solidFill>
                            <a:latin typeface="Cambria Math" panose="02040503050406030204" pitchFamily="18" charset="0"/>
                          </a:rPr>
                          <m:t>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lim>
                    </m:limUpp>
                    <m:r>
                      <m:rPr>
                        <m:sty m:val="p"/>
                      </m:rPr>
                      <a:rPr xmlns:a="http://schemas.openxmlformats.org/drawingml/2006/main" sz="4450" i="1">
                        <a:solidFill>
                          <a:srgbClr val="000000"/>
                        </a:solidFill>
                        <a:latin typeface="Cambria Math" panose="02040503050406030204" pitchFamily="18" charset="0"/>
                      </a:rPr>
                      <m:t>log</m:t>
                    </m:r>
                    <m:r>
                      <a:rPr xmlns:a="http://schemas.openxmlformats.org/drawingml/2006/main" sz="4450" i="1">
                        <a:solidFill>
                          <a:srgbClr val="000000"/>
                        </a:solidFill>
                        <a:latin typeface="Cambria Math" panose="02040503050406030204" pitchFamily="18" charset="0"/>
                      </a:rPr>
                      <m:t>p</m:t>
                    </m:r>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Y</m:t>
                        </m:r>
                      </m:e>
                      <m:sub>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sub>
                    </m:sSub>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Z</m:t>
                    </m:r>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X</m:t>
                        </m:r>
                      </m:e>
                      <m:sub>
                        <m:r>
                          <a:rPr xmlns:a="http://schemas.openxmlformats.org/drawingml/2006/main" sz="4450" i="1">
                            <a:solidFill>
                              <a:srgbClr val="000000"/>
                            </a:solidFill>
                            <a:latin typeface="Cambria Math" panose="02040503050406030204" pitchFamily="18" charset="0"/>
                          </a:rPr>
                          <m:t>1</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sub>
                    </m:sSub>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Y</m:t>
                        </m:r>
                      </m:e>
                      <m:sub>
                        <m:r>
                          <a:rPr xmlns:a="http://schemas.openxmlformats.org/drawingml/2006/main" sz="4450" i="1">
                            <a:solidFill>
                              <a:srgbClr val="000000"/>
                            </a:solidFill>
                            <a:latin typeface="Cambria Math" panose="02040503050406030204" pitchFamily="18" charset="0"/>
                          </a:rPr>
                          <m:t>1</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s</m:t>
                        </m:r>
                      </m:sub>
                    </m:sSub>
                    <m:r>
                      <a:rPr xmlns:a="http://schemas.openxmlformats.org/drawingml/2006/main" sz="4450" i="1">
                        <a:solidFill>
                          <a:srgbClr val="000000"/>
                        </a:solidFill>
                        <a:latin typeface="Cambria Math" panose="02040503050406030204" pitchFamily="18" charset="0"/>
                      </a:rPr>
                      <m:t>)</m:t>
                    </m:r>
                  </m:e>
                </m:d>
              </m:oMath>
            </a14:m>
          </a:p>
          <a:p>
            <a:pPr marL="609600" indent="-609600">
              <a:buSzPct val="123000"/>
              <a:buChar char="•"/>
            </a:pPr>
          </a:p>
          <a:p>
            <a:pPr marL="609600" indent="-609600">
              <a:buSzPct val="123000"/>
              <a:buChar char="•"/>
            </a:pPr>
          </a:p>
          <a:p>
            <a:pPr marL="609600" indent="-609600">
              <a:buSzPct val="123000"/>
              <a:buChar char="•"/>
            </a:pPr>
          </a:p>
          <a:p>
            <a:pPr/>
            <a:br/>
          </a:p>
          <a:p>
            <a:pPr>
              <a:lnSpc>
                <a:spcPct val="50000"/>
              </a:lnSpc>
              <a:spcBef>
                <a:spcPts val="2000"/>
              </a:spcBef>
              <a:defRPr sz="100"/>
            </a:pPr>
          </a:p>
        </p:txBody>
      </p:sp>
      <p:sp>
        <p:nvSpPr>
          <p:cNvPr id="543" name="error in confidence interval coverage"/>
          <p:cNvSpPr txBox="1"/>
          <p:nvPr/>
        </p:nvSpPr>
        <p:spPr>
          <a:xfrm>
            <a:off x="3117951" y="9138299"/>
            <a:ext cx="7616318" cy="67180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atin typeface="Helvetica Neue Light"/>
                <a:ea typeface="Helvetica Neue Light"/>
                <a:cs typeface="Helvetica Neue Light"/>
                <a:sym typeface="Helvetica Neue Light"/>
              </a:defRPr>
            </a:lvl1pPr>
          </a:lstStyle>
          <a:p>
            <a:pPr/>
            <a:r>
              <a:t>error in confidence interval coverage</a:t>
            </a:r>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7" name="Rounded Rectangle"/>
          <p:cNvSpPr/>
          <p:nvPr/>
        </p:nvSpPr>
        <p:spPr>
          <a:xfrm>
            <a:off x="1067144" y="5282419"/>
            <a:ext cx="22249712" cy="5001793"/>
          </a:xfrm>
          <a:prstGeom prst="roundRect">
            <a:avLst>
              <a:gd name="adj" fmla="val 24889"/>
            </a:avLst>
          </a:prstGeom>
          <a:solidFill>
            <a:srgbClr val="FFFFFF"/>
          </a:solidFill>
          <a:ln w="25400">
            <a:solidFill>
              <a:srgbClr val="000000"/>
            </a:solidFill>
            <a:miter lim="400000"/>
          </a:ln>
        </p:spPr>
        <p:txBody>
          <a:bodyPr lIns="50800" tIns="50800" rIns="50800" bIns="50800" anchor="ctr"/>
          <a:lstStyle/>
          <a:p>
            <a:pPr algn="ctr" defTabSz="825500">
              <a:lnSpc>
                <a:spcPct val="100000"/>
              </a:lnSpc>
              <a:spcBef>
                <a:spcPts val="0"/>
              </a:spcBef>
              <a:defRPr sz="3000">
                <a:latin typeface="Helvetica Neue Thin"/>
                <a:ea typeface="Helvetica Neue Thin"/>
                <a:cs typeface="Helvetica Neue Thin"/>
                <a:sym typeface="Helvetica Neue Thin"/>
              </a:defRPr>
            </a:pPr>
          </a:p>
        </p:txBody>
      </p:sp>
      <p:sp>
        <p:nvSpPr>
          <p:cNvPr id="548" name="Predictive loss controls posterior quality"/>
          <p:cNvSpPr txBox="1"/>
          <p:nvPr>
            <p:ph type="title"/>
          </p:nvPr>
        </p:nvSpPr>
        <p:spPr>
          <a:prstGeom prst="rect">
            <a:avLst/>
          </a:prstGeom>
        </p:spPr>
        <p:txBody>
          <a:bodyPr/>
          <a:lstStyle/>
          <a:p>
            <a:pPr/>
            <a:r>
              <a:t>Predictive loss controls posterior quality</a:t>
            </a:r>
          </a:p>
        </p:txBody>
      </p:sp>
      <p:sp>
        <p:nvSpPr>
          <p:cNvPr id="549" name="(Ye &amp; N. ’26)  As long as there is    fitted from data generated by"/>
          <p:cNvSpPr txBox="1"/>
          <p:nvPr/>
        </p:nvSpPr>
        <p:spPr>
          <a:xfrm>
            <a:off x="1738337" y="5840351"/>
            <a:ext cx="19522132" cy="10192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defRPr sz="6000">
                <a:latin typeface="Helvetica Neue Light"/>
                <a:ea typeface="Helvetica Neue Light"/>
                <a:cs typeface="Helvetica Neue Light"/>
                <a:sym typeface="Helvetica Neue Light"/>
              </a:defRPr>
            </a:pPr>
            <a:r>
              <a:t>(Ye &amp; </a:t>
            </a:r>
            <a:r>
              <a:rPr b="1">
                <a:latin typeface="+mn-lt"/>
                <a:ea typeface="+mn-ea"/>
                <a:cs typeface="+mn-cs"/>
                <a:sym typeface="Helvetica Neue"/>
              </a:rPr>
              <a:t>N. </a:t>
            </a:r>
            <a:r>
              <a:t>’26) </a:t>
            </a:r>
            <a:r>
              <a:rPr sz="4600"/>
              <a:t> As long as there is </a:t>
            </a:r>
            <a14:m>
              <m:oMath>
                <m:limUpp>
                  <m:e>
                    <m:r>
                      <a:rPr xmlns:a="http://schemas.openxmlformats.org/drawingml/2006/main" sz="5600" i="1">
                        <a:solidFill>
                          <a:srgbClr val="000000"/>
                        </a:solidFill>
                        <a:latin typeface="Cambria Math" panose="02040503050406030204" pitchFamily="18" charset="0"/>
                      </a:rPr>
                      <m:t>f</m:t>
                    </m:r>
                  </m:e>
                  <m:lim>
                    <m:r>
                      <a:rPr xmlns:a="http://schemas.openxmlformats.org/drawingml/2006/main" sz="5600" i="1">
                        <a:solidFill>
                          <a:srgbClr val="000000"/>
                        </a:solidFill>
                        <a:latin typeface="Cambria Math" panose="02040503050406030204" pitchFamily="18" charset="0"/>
                      </a:rPr>
                      <m:t>̂</m:t>
                    </m:r>
                  </m:lim>
                </m:limUpp>
              </m:oMath>
            </a14:m>
            <a:r>
              <a:rPr sz="4600"/>
              <a:t>  fitted from data generated by </a:t>
            </a:r>
            <a14:m>
              <m:oMath>
                <m:limUpp>
                  <m:e>
                    <m:r>
                      <a:rPr xmlns:a="http://schemas.openxmlformats.org/drawingml/2006/main" sz="5600" i="1">
                        <a:solidFill>
                          <a:srgbClr val="000000"/>
                        </a:solidFill>
                        <a:latin typeface="Cambria Math" panose="02040503050406030204" pitchFamily="18" charset="0"/>
                      </a:rPr>
                      <m:t>p</m:t>
                    </m:r>
                  </m:e>
                  <m:lim>
                    <m:r>
                      <a:rPr xmlns:a="http://schemas.openxmlformats.org/drawingml/2006/main" sz="5600" i="1">
                        <a:solidFill>
                          <a:srgbClr val="000000"/>
                        </a:solidFill>
                        <a:latin typeface="Cambria Math" panose="02040503050406030204" pitchFamily="18" charset="0"/>
                      </a:rPr>
                      <m:t>̂</m:t>
                    </m:r>
                  </m:lim>
                </m:limUpp>
              </m:oMath>
            </a14:m>
            <a:endParaRPr sz="4600"/>
          </a:p>
        </p:txBody>
      </p:sp>
      <p:sp>
        <p:nvSpPr>
          <p:cNvPr id="550" name="Rectangle"/>
          <p:cNvSpPr txBox="1"/>
          <p:nvPr/>
        </p:nvSpPr>
        <p:spPr>
          <a:xfrm>
            <a:off x="2629289" y="6398574"/>
            <a:ext cx="21492285" cy="40898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defRPr sz="4600"/>
            </a:pPr>
            <a:br/>
            <a14:m>
              <m:oMath>
                <m:d>
                  <m:dPr>
                    <m:ctrlPr>
                      <a:rPr xmlns:a="http://schemas.openxmlformats.org/drawingml/2006/main" sz="5050" i="1">
                        <a:solidFill>
                          <a:srgbClr val="000000"/>
                        </a:solidFill>
                        <a:latin typeface="Cambria Math" panose="02040503050406030204" pitchFamily="18" charset="0"/>
                      </a:rPr>
                    </m:ctrlPr>
                    <m:begChr m:val="|"/>
                    <m:endChr m:val="|"/>
                  </m:dPr>
                  <m:e>
                    <m:limLow>
                      <m:e>
                        <m:r>
                          <m:rPr>
                            <m:sty m:val="p"/>
                            <m:scr m:val="double-struck"/>
                          </m:rPr>
                          <a:rPr xmlns:a="http://schemas.openxmlformats.org/drawingml/2006/main" sz="5050" i="1">
                            <a:solidFill>
                              <a:srgbClr val="000000"/>
                            </a:solidFill>
                            <a:latin typeface="Cambria Math" panose="02040503050406030204" pitchFamily="18" charset="0"/>
                          </a:rPr>
                          <m:t>P</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τ</m:t>
                        </m:r>
                        <m:r>
                          <a:rPr xmlns:a="http://schemas.openxmlformats.org/drawingml/2006/main" sz="5050" i="1">
                            <a:solidFill>
                              <a:srgbClr val="000000"/>
                            </a:solidFill>
                            <a:latin typeface="Cambria Math" panose="02040503050406030204" pitchFamily="18" charset="0"/>
                          </a:rPr>
                          <m:t>(</m:t>
                        </m:r>
                        <m:sSup>
                          <m:e>
                            <m:r>
                              <a:rPr xmlns:a="http://schemas.openxmlformats.org/drawingml/2006/main" sz="5050" i="1">
                                <a:solidFill>
                                  <a:srgbClr val="000000"/>
                                </a:solidFill>
                                <a:latin typeface="Cambria Math" panose="02040503050406030204" pitchFamily="18" charset="0"/>
                              </a:rPr>
                              <m:t>f</m:t>
                            </m:r>
                          </m:e>
                          <m:sup>
                            <m:r>
                              <a:rPr xmlns:a="http://schemas.openxmlformats.org/drawingml/2006/main" sz="5050" i="1">
                                <a:solidFill>
                                  <a:srgbClr val="000000"/>
                                </a:solidFill>
                                <a:latin typeface="Cambria Math" panose="02040503050406030204" pitchFamily="18" charset="0"/>
                              </a:rPr>
                              <m:t>⋆</m:t>
                            </m:r>
                          </m:sup>
                        </m:sSup>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m:t>
                        </m:r>
                        <m:sSub>
                          <m:e>
                            <m:limUpp>
                              <m:e>
                                <m:r>
                                  <a:rPr xmlns:a="http://schemas.openxmlformats.org/drawingml/2006/main" sz="5050" i="1">
                                    <a:solidFill>
                                      <a:srgbClr val="000000"/>
                                    </a:solidFill>
                                    <a:latin typeface="Cambria Math" panose="02040503050406030204" pitchFamily="18" charset="0"/>
                                  </a:rPr>
                                  <m:t>C</m:t>
                                </m:r>
                              </m:e>
                              <m:lim>
                                <m:r>
                                  <a:rPr xmlns:a="http://schemas.openxmlformats.org/drawingml/2006/main" sz="5050" i="1">
                                    <a:solidFill>
                                      <a:srgbClr val="000000"/>
                                    </a:solidFill>
                                    <a:latin typeface="Cambria Math" panose="02040503050406030204" pitchFamily="18" charset="0"/>
                                  </a:rPr>
                                  <m:t>̂</m:t>
                                </m:r>
                              </m:lim>
                            </m:limUpp>
                          </m:e>
                          <m:sub>
                            <m:r>
                              <a:rPr xmlns:a="http://schemas.openxmlformats.org/drawingml/2006/main" sz="5050" i="1">
                                <a:solidFill>
                                  <a:srgbClr val="000000"/>
                                </a:solidFill>
                                <a:latin typeface="Cambria Math" panose="02040503050406030204" pitchFamily="18" charset="0"/>
                              </a:rPr>
                              <m:t>t</m:t>
                            </m:r>
                          </m:sub>
                        </m:sSub>
                        <m:r>
                          <a:rPr xmlns:a="http://schemas.openxmlformats.org/drawingml/2006/main" sz="5050" i="1">
                            <a:solidFill>
                              <a:srgbClr val="000000"/>
                            </a:solidFill>
                            <a:latin typeface="Cambria Math" panose="02040503050406030204" pitchFamily="18" charset="0"/>
                          </a:rPr>
                          <m:t>∣</m:t>
                        </m:r>
                        <m:r>
                          <m:rPr>
                            <m:sty m:val="p"/>
                          </m:rPr>
                          <a:rPr xmlns:a="http://schemas.openxmlformats.org/drawingml/2006/main" sz="5050" i="1">
                            <a:solidFill>
                              <a:srgbClr val="000000"/>
                            </a:solidFill>
                            <a:latin typeface="Cambria Math" panose="02040503050406030204" pitchFamily="18" charset="0"/>
                          </a:rPr>
                          <m:t>past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95</m:t>
                        </m:r>
                        <m:r>
                          <a:rPr xmlns:a="http://schemas.openxmlformats.org/drawingml/2006/main" sz="5050" i="1">
                            <a:solidFill>
                              <a:srgbClr val="000000"/>
                            </a:solidFill>
                            <a:latin typeface="Cambria Math" panose="02040503050406030204" pitchFamily="18" charset="0"/>
                          </a:rPr>
                          <m:t>%</m:t>
                        </m:r>
                      </m:e>
                      <m:lim>
                        <m:r>
                          <a:rPr xmlns:a="http://schemas.openxmlformats.org/drawingml/2006/main" sz="5050" i="1">
                            <a:solidFill>
                              <a:srgbClr val="000000"/>
                            </a:solidFill>
                            <a:latin typeface="Cambria Math" panose="02040503050406030204" pitchFamily="18" charset="0"/>
                          </a:rPr>
                          <m:t>⏟</m:t>
                        </m:r>
                      </m:lim>
                    </m:limLow>
                  </m:e>
                </m:d>
                <m:r>
                  <a:rPr xmlns:a="http://schemas.openxmlformats.org/drawingml/2006/main" sz="5050" i="1">
                    <a:solidFill>
                      <a:srgbClr val="000000"/>
                    </a:solidFill>
                    <a:latin typeface="Cambria Math" panose="02040503050406030204" pitchFamily="18" charset="0"/>
                  </a:rPr>
                  <m:t>≤</m:t>
                </m:r>
                <m:rad>
                  <m:radPr>
                    <m:ctrlPr>
                      <a:rPr xmlns:a="http://schemas.openxmlformats.org/drawingml/2006/main" sz="5050" i="1">
                        <a:solidFill>
                          <a:srgbClr val="000000"/>
                        </a:solidFill>
                        <a:latin typeface="Cambria Math" panose="02040503050406030204" pitchFamily="18" charset="0"/>
                      </a:rPr>
                    </m:ctrlPr>
                    <m:degHide m:val="on"/>
                  </m:radPr>
                  <m:deg/>
                  <m:e>
                    <m:r>
                      <a:rPr xmlns:a="http://schemas.openxmlformats.org/drawingml/2006/main" sz="5050" i="1">
                        <a:solidFill>
                          <a:srgbClr val="000000"/>
                        </a:solidFill>
                        <a:latin typeface="Cambria Math" panose="02040503050406030204" pitchFamily="18" charset="0"/>
                      </a:rPr>
                      <m:t>1</m:t>
                    </m:r>
                    <m:r>
                      <a:rPr xmlns:a="http://schemas.openxmlformats.org/drawingml/2006/main" sz="5050" i="1">
                        <a:solidFill>
                          <a:srgbClr val="000000"/>
                        </a:solidFill>
                        <a:latin typeface="Cambria Math" panose="02040503050406030204" pitchFamily="18" charset="0"/>
                      </a:rPr>
                      <m:t>-</m:t>
                    </m:r>
                    <m:r>
                      <m:rPr>
                        <m:sty m:val="p"/>
                      </m:rPr>
                      <a:rPr xmlns:a="http://schemas.openxmlformats.org/drawingml/2006/main" sz="5050" i="1">
                        <a:solidFill>
                          <a:srgbClr val="000000"/>
                        </a:solidFill>
                        <a:latin typeface="Cambria Math" panose="02040503050406030204" pitchFamily="18" charset="0"/>
                      </a:rPr>
                      <m:t>exp</m:t>
                    </m:r>
                    <m:d>
                      <m:dPr>
                        <m:ctrlPr>
                          <a:rPr xmlns:a="http://schemas.openxmlformats.org/drawingml/2006/main" sz="5050" i="1">
                            <a:solidFill>
                              <a:srgbClr val="000000"/>
                            </a:solidFill>
                            <a:latin typeface="Cambria Math" panose="02040503050406030204" pitchFamily="18" charset="0"/>
                          </a:rPr>
                        </m:ctrlPr>
                      </m:dPr>
                      <m:e>
                        <m:r>
                          <a:rPr xmlns:a="http://schemas.openxmlformats.org/drawingml/2006/main" sz="5050" i="1">
                            <a:solidFill>
                              <a:srgbClr val="000000"/>
                            </a:solidFill>
                            <a:latin typeface="Cambria Math" panose="02040503050406030204" pitchFamily="18" charset="0"/>
                          </a:rPr>
                          <m:t>-</m:t>
                        </m:r>
                        <m:limLow>
                          <m:e>
                            <m:r>
                              <a:rPr xmlns:a="http://schemas.openxmlformats.org/drawingml/2006/main" sz="5050" i="1">
                                <a:solidFill>
                                  <a:srgbClr val="000000"/>
                                </a:solidFill>
                                <a:latin typeface="Cambria Math" panose="02040503050406030204" pitchFamily="18" charset="0"/>
                              </a:rPr>
                              <m:t>lim</m:t>
                            </m:r>
                          </m:e>
                          <m:lim>
                            <m:r>
                              <a:rPr xmlns:a="http://schemas.openxmlformats.org/drawingml/2006/main" sz="5050" i="1">
                                <a:solidFill>
                                  <a:srgbClr val="000000"/>
                                </a:solidFill>
                                <a:latin typeface="Cambria Math" panose="02040503050406030204" pitchFamily="18" charset="0"/>
                              </a:rPr>
                              <m:t>T</m:t>
                            </m:r>
                            <m:r>
                              <a:rPr xmlns:a="http://schemas.openxmlformats.org/drawingml/2006/main" sz="5050" i="1">
                                <a:solidFill>
                                  <a:srgbClr val="000000"/>
                                </a:solidFill>
                                <a:latin typeface="Cambria Math" panose="02040503050406030204" pitchFamily="18" charset="0"/>
                              </a:rPr>
                              <m:t>→</m:t>
                            </m:r>
                            <m:r>
                              <m:rPr>
                                <m:sty m:val="p"/>
                              </m:rPr>
                              <a:rPr xmlns:a="http://schemas.openxmlformats.org/drawingml/2006/main" sz="5050" i="1">
                                <a:solidFill>
                                  <a:srgbClr val="000000"/>
                                </a:solidFill>
                                <a:latin typeface="Cambria Math" panose="02040503050406030204" pitchFamily="18" charset="0"/>
                              </a:rPr>
                              <m:t>∞</m:t>
                            </m:r>
                          </m:lim>
                        </m:limLow>
                        <m:d>
                          <m:dPr>
                            <m:ctrlPr>
                              <a:rPr xmlns:a="http://schemas.openxmlformats.org/drawingml/2006/main" sz="5050" i="1">
                                <a:solidFill>
                                  <a:srgbClr val="000000"/>
                                </a:solidFill>
                                <a:latin typeface="Cambria Math" panose="02040503050406030204" pitchFamily="18" charset="0"/>
                              </a:rPr>
                            </m:ctrlPr>
                          </m:dPr>
                          <m:e>
                            <m:sSub>
                              <m:e>
                                <m:r>
                                  <a:rPr xmlns:a="http://schemas.openxmlformats.org/drawingml/2006/main" sz="5050" i="1">
                                    <a:solidFill>
                                      <a:srgbClr val="000000"/>
                                    </a:solidFill>
                                    <a:latin typeface="Cambria Math" panose="02040503050406030204" pitchFamily="18" charset="0"/>
                                  </a:rPr>
                                  <m:t>ℓ</m:t>
                                </m:r>
                              </m:e>
                              <m:sub>
                                <m:r>
                                  <a:rPr xmlns:a="http://schemas.openxmlformats.org/drawingml/2006/main" sz="5050" i="1">
                                    <a:solidFill>
                                      <a:srgbClr val="000000"/>
                                    </a:solidFill>
                                    <a:latin typeface="Cambria Math" panose="02040503050406030204" pitchFamily="18" charset="0"/>
                                  </a:rPr>
                                  <m:t>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T</m:t>
                                </m:r>
                              </m:sub>
                            </m:sSub>
                            <m:r>
                              <a:rPr xmlns:a="http://schemas.openxmlformats.org/drawingml/2006/main" sz="5050" i="1">
                                <a:solidFill>
                                  <a:srgbClr val="000000"/>
                                </a:solidFill>
                                <a:latin typeface="Cambria Math" panose="02040503050406030204" pitchFamily="18" charset="0"/>
                              </a:rPr>
                              <m:t>(</m:t>
                            </m:r>
                            <m:limUpp>
                              <m:e>
                                <m:r>
                                  <a:rPr xmlns:a="http://schemas.openxmlformats.org/drawingml/2006/main" sz="5050" i="1">
                                    <a:solidFill>
                                      <a:srgbClr val="000000"/>
                                    </a:solidFill>
                                    <a:latin typeface="Cambria Math" panose="02040503050406030204" pitchFamily="18" charset="0"/>
                                  </a:rPr>
                                  <m:t>p</m:t>
                                </m:r>
                              </m:e>
                              <m:lim>
                                <m:r>
                                  <a:rPr xmlns:a="http://schemas.openxmlformats.org/drawingml/2006/main" sz="5050" i="1">
                                    <a:solidFill>
                                      <a:srgbClr val="000000"/>
                                    </a:solidFill>
                                    <a:latin typeface="Cambria Math" panose="02040503050406030204" pitchFamily="18" charset="0"/>
                                  </a:rPr>
                                  <m:t>̂</m:t>
                                </m:r>
                              </m:lim>
                            </m:limUpp>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m:t>
                            </m:r>
                            <m:sSub>
                              <m:e>
                                <m:r>
                                  <a:rPr xmlns:a="http://schemas.openxmlformats.org/drawingml/2006/main" sz="5050" i="1">
                                    <a:solidFill>
                                      <a:srgbClr val="000000"/>
                                    </a:solidFill>
                                    <a:latin typeface="Cambria Math" panose="02040503050406030204" pitchFamily="18" charset="0"/>
                                  </a:rPr>
                                  <m:t>ℓ</m:t>
                                </m:r>
                              </m:e>
                              <m:sub>
                                <m:r>
                                  <a:rPr xmlns:a="http://schemas.openxmlformats.org/drawingml/2006/main" sz="5050" i="1">
                                    <a:solidFill>
                                      <a:srgbClr val="000000"/>
                                    </a:solidFill>
                                    <a:latin typeface="Cambria Math" panose="02040503050406030204" pitchFamily="18" charset="0"/>
                                  </a:rPr>
                                  <m:t>t</m:t>
                                </m:r>
                                <m:r>
                                  <a:rPr xmlns:a="http://schemas.openxmlformats.org/drawingml/2006/main" sz="5050" i="1">
                                    <a:solidFill>
                                      <a:srgbClr val="000000"/>
                                    </a:solidFill>
                                    <a:latin typeface="Cambria Math" panose="02040503050406030204" pitchFamily="18" charset="0"/>
                                  </a:rPr>
                                  <m:t>:</m:t>
                                </m:r>
                                <m:r>
                                  <a:rPr xmlns:a="http://schemas.openxmlformats.org/drawingml/2006/main" sz="5050" i="1">
                                    <a:solidFill>
                                      <a:srgbClr val="000000"/>
                                    </a:solidFill>
                                    <a:latin typeface="Cambria Math" panose="02040503050406030204" pitchFamily="18" charset="0"/>
                                  </a:rPr>
                                  <m:t>T</m:t>
                                </m:r>
                              </m:sub>
                            </m:sSub>
                            <m:r>
                              <a:rPr xmlns:a="http://schemas.openxmlformats.org/drawingml/2006/main" sz="5050" i="1">
                                <a:solidFill>
                                  <a:srgbClr val="000000"/>
                                </a:solidFill>
                                <a:latin typeface="Cambria Math" panose="02040503050406030204" pitchFamily="18" charset="0"/>
                              </a:rPr>
                              <m:t>(</m:t>
                            </m:r>
                            <m:sSup>
                              <m:e>
                                <m:r>
                                  <a:rPr xmlns:a="http://schemas.openxmlformats.org/drawingml/2006/main" sz="5050" i="1">
                                    <a:solidFill>
                                      <a:srgbClr val="000000"/>
                                    </a:solidFill>
                                    <a:latin typeface="Cambria Math" panose="02040503050406030204" pitchFamily="18" charset="0"/>
                                  </a:rPr>
                                  <m:t>p</m:t>
                                </m:r>
                              </m:e>
                              <m:sup>
                                <m:r>
                                  <a:rPr xmlns:a="http://schemas.openxmlformats.org/drawingml/2006/main" sz="5050" i="1">
                                    <a:solidFill>
                                      <a:srgbClr val="000000"/>
                                    </a:solidFill>
                                    <a:latin typeface="Cambria Math" panose="02040503050406030204" pitchFamily="18" charset="0"/>
                                  </a:rPr>
                                  <m:t>⋆</m:t>
                                </m:r>
                              </m:sup>
                            </m:sSup>
                            <m:r>
                              <a:rPr xmlns:a="http://schemas.openxmlformats.org/drawingml/2006/main" sz="5050" i="1">
                                <a:solidFill>
                                  <a:srgbClr val="000000"/>
                                </a:solidFill>
                                <a:latin typeface="Cambria Math" panose="02040503050406030204" pitchFamily="18" charset="0"/>
                              </a:rPr>
                              <m:t>)</m:t>
                            </m:r>
                          </m:e>
                        </m:d>
                      </m:e>
                    </m:d>
                  </m:e>
                </m:rad>
              </m:oMath>
            </a14:m>
            <a:endParaRPr sz="4200"/>
          </a:p>
        </p:txBody>
      </p:sp>
      <p:sp>
        <p:nvSpPr>
          <p:cNvPr id="551" name="Sequence prediction loss…"/>
          <p:cNvSpPr txBox="1"/>
          <p:nvPr/>
        </p:nvSpPr>
        <p:spPr>
          <a:xfrm>
            <a:off x="1138087" y="1704432"/>
            <a:ext cx="22666626" cy="1215776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609600" indent="-609600">
              <a:buSzPct val="123000"/>
              <a:buChar char="•"/>
            </a:pPr>
          </a:p>
          <a:p>
            <a:pPr marL="609600" indent="-609600">
              <a:buSzPct val="123000"/>
              <a:buChar char="•"/>
            </a:pPr>
            <a:r>
              <a:t>Sequence prediction loss  </a:t>
            </a:r>
            <a14:m>
              <m:oMath>
                <m:sSub>
                  <m:e>
                    <m:r>
                      <a:rPr xmlns:a="http://schemas.openxmlformats.org/drawingml/2006/main" sz="4450" i="1">
                        <a:solidFill>
                          <a:srgbClr val="000000"/>
                        </a:solidFill>
                        <a:latin typeface="Cambria Math" panose="02040503050406030204" pitchFamily="18" charset="0"/>
                      </a:rPr>
                      <m:t>ℓ</m:t>
                    </m:r>
                  </m:e>
                  <m:sub>
                    <m:r>
                      <a:rPr xmlns:a="http://schemas.openxmlformats.org/drawingml/2006/main" sz="4450" i="1">
                        <a:solidFill>
                          <a:srgbClr val="000000"/>
                        </a:solidFill>
                        <a:latin typeface="Cambria Math" panose="02040503050406030204" pitchFamily="18" charset="0"/>
                      </a:rPr>
                      <m:t>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T</m:t>
                    </m:r>
                  </m:sub>
                </m:sSub>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p</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m:t>
                </m:r>
                <m:sSub>
                  <m:e>
                    <m:r>
                      <m:rPr>
                        <m:sty m:val="p"/>
                        <m:scr m:val="double-struck"/>
                      </m:rPr>
                      <a:rPr xmlns:a="http://schemas.openxmlformats.org/drawingml/2006/main" sz="4450" i="1">
                        <a:solidFill>
                          <a:srgbClr val="000000"/>
                        </a:solidFill>
                        <a:latin typeface="Cambria Math" panose="02040503050406030204" pitchFamily="18" charset="0"/>
                      </a:rPr>
                      <m:t>E</m:t>
                    </m:r>
                  </m:e>
                  <m:sub>
                    <m:r>
                      <a:rPr xmlns:a="http://schemas.openxmlformats.org/drawingml/2006/main" sz="4450" i="1">
                        <a:solidFill>
                          <a:srgbClr val="000000"/>
                        </a:solidFill>
                        <a:latin typeface="Cambria Math" panose="02040503050406030204" pitchFamily="18" charset="0"/>
                      </a:rPr>
                      <m:t>t</m:t>
                    </m:r>
                  </m:sub>
                </m:sSub>
                <m:d>
                  <m:dPr>
                    <m:ctrlPr>
                      <a:rPr xmlns:a="http://schemas.openxmlformats.org/drawingml/2006/main" sz="4450" i="1">
                        <a:solidFill>
                          <a:srgbClr val="000000"/>
                        </a:solidFill>
                        <a:latin typeface="Cambria Math" panose="02040503050406030204" pitchFamily="18" charset="0"/>
                      </a:rPr>
                    </m:ctrlPr>
                    <m:begChr m:val="["/>
                    <m:endChr m:val="]"/>
                  </m:dPr>
                  <m:e>
                    <m:limUpp>
                      <m:e>
                        <m:limLow>
                          <m:e>
                            <m:r>
                              <a:rPr xmlns:a="http://schemas.openxmlformats.org/drawingml/2006/main" sz="4450" i="1">
                                <a:solidFill>
                                  <a:srgbClr val="000000"/>
                                </a:solidFill>
                                <a:latin typeface="Cambria Math" panose="02040503050406030204" pitchFamily="18" charset="0"/>
                              </a:rPr>
                              <m:t>∑</m:t>
                            </m:r>
                          </m:e>
                          <m:lim>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t</m:t>
                            </m:r>
                          </m:lim>
                        </m:limLow>
                      </m:e>
                      <m:lim>
                        <m:r>
                          <a:rPr xmlns:a="http://schemas.openxmlformats.org/drawingml/2006/main" sz="4450" i="1">
                            <a:solidFill>
                              <a:srgbClr val="000000"/>
                            </a:solidFill>
                            <a:latin typeface="Cambria Math" panose="02040503050406030204" pitchFamily="18" charset="0"/>
                          </a:rPr>
                          <m:t>T</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lim>
                    </m:limUpp>
                    <m:r>
                      <m:rPr>
                        <m:sty m:val="p"/>
                      </m:rPr>
                      <a:rPr xmlns:a="http://schemas.openxmlformats.org/drawingml/2006/main" sz="4450" i="1">
                        <a:solidFill>
                          <a:srgbClr val="000000"/>
                        </a:solidFill>
                        <a:latin typeface="Cambria Math" panose="02040503050406030204" pitchFamily="18" charset="0"/>
                      </a:rPr>
                      <m:t>log</m:t>
                    </m:r>
                    <m:r>
                      <a:rPr xmlns:a="http://schemas.openxmlformats.org/drawingml/2006/main" sz="4450" i="1">
                        <a:solidFill>
                          <a:srgbClr val="000000"/>
                        </a:solidFill>
                        <a:latin typeface="Cambria Math" panose="02040503050406030204" pitchFamily="18" charset="0"/>
                      </a:rPr>
                      <m:t>p</m:t>
                    </m:r>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Y</m:t>
                        </m:r>
                      </m:e>
                      <m:sub>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sub>
                    </m:sSub>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Z</m:t>
                    </m:r>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X</m:t>
                        </m:r>
                      </m:e>
                      <m:sub>
                        <m:r>
                          <a:rPr xmlns:a="http://schemas.openxmlformats.org/drawingml/2006/main" sz="4450" i="1">
                            <a:solidFill>
                              <a:srgbClr val="000000"/>
                            </a:solidFill>
                            <a:latin typeface="Cambria Math" panose="02040503050406030204" pitchFamily="18" charset="0"/>
                          </a:rPr>
                          <m:t>1</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s</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1</m:t>
                        </m:r>
                      </m:sub>
                    </m:sSub>
                    <m:r>
                      <a:rPr xmlns:a="http://schemas.openxmlformats.org/drawingml/2006/main" sz="4450" i="1">
                        <a:solidFill>
                          <a:srgbClr val="000000"/>
                        </a:solidFill>
                        <a:latin typeface="Cambria Math" panose="02040503050406030204" pitchFamily="18" charset="0"/>
                      </a:rPr>
                      <m:t>,</m:t>
                    </m:r>
                    <m:sSub>
                      <m:e>
                        <m:r>
                          <a:rPr xmlns:a="http://schemas.openxmlformats.org/drawingml/2006/main" sz="4450" i="1">
                            <a:solidFill>
                              <a:srgbClr val="000000"/>
                            </a:solidFill>
                            <a:latin typeface="Cambria Math" panose="02040503050406030204" pitchFamily="18" charset="0"/>
                          </a:rPr>
                          <m:t>Y</m:t>
                        </m:r>
                      </m:e>
                      <m:sub>
                        <m:r>
                          <a:rPr xmlns:a="http://schemas.openxmlformats.org/drawingml/2006/main" sz="4450" i="1">
                            <a:solidFill>
                              <a:srgbClr val="000000"/>
                            </a:solidFill>
                            <a:latin typeface="Cambria Math" panose="02040503050406030204" pitchFamily="18" charset="0"/>
                          </a:rPr>
                          <m:t>1</m:t>
                        </m:r>
                        <m:r>
                          <a:rPr xmlns:a="http://schemas.openxmlformats.org/drawingml/2006/main" sz="4450" i="1">
                            <a:solidFill>
                              <a:srgbClr val="000000"/>
                            </a:solidFill>
                            <a:latin typeface="Cambria Math" panose="02040503050406030204" pitchFamily="18" charset="0"/>
                          </a:rPr>
                          <m:t>:</m:t>
                        </m:r>
                        <m:r>
                          <a:rPr xmlns:a="http://schemas.openxmlformats.org/drawingml/2006/main" sz="4450" i="1">
                            <a:solidFill>
                              <a:srgbClr val="000000"/>
                            </a:solidFill>
                            <a:latin typeface="Cambria Math" panose="02040503050406030204" pitchFamily="18" charset="0"/>
                          </a:rPr>
                          <m:t>s</m:t>
                        </m:r>
                      </m:sub>
                    </m:sSub>
                    <m:r>
                      <a:rPr xmlns:a="http://schemas.openxmlformats.org/drawingml/2006/main" sz="4450" i="1">
                        <a:solidFill>
                          <a:srgbClr val="000000"/>
                        </a:solidFill>
                        <a:latin typeface="Cambria Math" panose="02040503050406030204" pitchFamily="18" charset="0"/>
                      </a:rPr>
                      <m:t>)</m:t>
                    </m:r>
                  </m:e>
                </m:d>
              </m:oMath>
            </a14:m>
          </a:p>
          <a:p>
            <a:pPr marL="609600" indent="-609600">
              <a:buSzPct val="123000"/>
              <a:buChar char="•"/>
            </a:pPr>
          </a:p>
          <a:p>
            <a:pPr marL="609600" indent="-609600">
              <a:buSzPct val="123000"/>
              <a:buChar char="•"/>
            </a:pPr>
          </a:p>
          <a:p>
            <a:pPr marL="609600" indent="-609600">
              <a:buSzPct val="123000"/>
              <a:buChar char="•"/>
            </a:pPr>
          </a:p>
          <a:p>
            <a:pPr/>
            <a:br/>
          </a:p>
          <a:p>
            <a:pPr>
              <a:lnSpc>
                <a:spcPct val="50000"/>
              </a:lnSpc>
              <a:spcBef>
                <a:spcPts val="2000"/>
              </a:spcBef>
              <a:defRPr sz="100"/>
            </a:pPr>
          </a:p>
          <a:p>
            <a:pPr marL="609600" indent="-609600">
              <a:buSzPct val="123000"/>
              <a:buChar char="•"/>
            </a:pPr>
            <a:r>
              <a:t>Predictive loss over </a:t>
            </a:r>
            <a:r>
              <a:rPr b="1"/>
              <a:t>right outcomes</a:t>
            </a:r>
            <a:r>
              <a:t> controls quality of UQ!</a:t>
            </a:r>
          </a:p>
          <a:p>
            <a:pPr marL="609600" indent="-609600">
              <a:buSzPct val="123000"/>
              <a:buChar char="•"/>
            </a:pPr>
            <a14:m>
              <m:oMath>
                <m:limUpp>
                  <m:e>
                    <m:r>
                      <a:rPr xmlns:a="http://schemas.openxmlformats.org/drawingml/2006/main" sz="5750" i="1">
                        <a:solidFill>
                          <a:srgbClr val="000000"/>
                        </a:solidFill>
                        <a:latin typeface="Cambria Math" panose="02040503050406030204" pitchFamily="18" charset="0"/>
                      </a:rPr>
                      <m:t>p</m:t>
                    </m:r>
                  </m:e>
                  <m:lim>
                    <m:r>
                      <a:rPr xmlns:a="http://schemas.openxmlformats.org/drawingml/2006/main" sz="5750" i="1">
                        <a:solidFill>
                          <a:srgbClr val="000000"/>
                        </a:solidFill>
                        <a:latin typeface="Cambria Math" panose="02040503050406030204" pitchFamily="18" charset="0"/>
                      </a:rPr>
                      <m:t>̂</m:t>
                    </m:r>
                  </m:lim>
                </m:limUpp>
              </m:oMath>
            </a14:m>
            <a:r>
              <a:t> doesn’t have to be exchangeable so long as it provides a consistent estimator</a:t>
            </a:r>
          </a:p>
        </p:txBody>
      </p:sp>
      <p:sp>
        <p:nvSpPr>
          <p:cNvPr id="552" name="error in confidence interval coverage"/>
          <p:cNvSpPr txBox="1"/>
          <p:nvPr/>
        </p:nvSpPr>
        <p:spPr>
          <a:xfrm>
            <a:off x="3117951" y="9138299"/>
            <a:ext cx="7616318" cy="67180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atin typeface="Helvetica Neue Light"/>
                <a:ea typeface="Helvetica Neue Light"/>
                <a:cs typeface="Helvetica Neue Light"/>
                <a:sym typeface="Helvetica Neue Light"/>
              </a:defRPr>
            </a:lvl1pPr>
          </a:lstStyle>
          <a:p>
            <a:pPr/>
            <a:r>
              <a:t>error in confidence interval coverage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56" name="Sanity check"/>
          <p:cNvSpPr txBox="1"/>
          <p:nvPr>
            <p:ph type="title"/>
          </p:nvPr>
        </p:nvSpPr>
        <p:spPr>
          <a:prstGeom prst="rect">
            <a:avLst/>
          </a:prstGeom>
        </p:spPr>
        <p:txBody>
          <a:bodyPr/>
          <a:lstStyle/>
          <a:p>
            <a:pPr/>
            <a:r>
              <a:t>Sanity check</a:t>
            </a:r>
          </a:p>
        </p:txBody>
      </p:sp>
      <p:sp>
        <p:nvSpPr>
          <p:cNvPr id="557" name="Can we turn a tabular foundation model into a statisticia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Can we turn a tabular foundation model into a statistician?</a:t>
            </a:r>
          </a:p>
        </p:txBody>
      </p:sp>
      <p:sp>
        <p:nvSpPr>
          <p:cNvPr id="558" name="Let’s consider a one-dimensional estimand instead of a whole function…"/>
          <p:cNvSpPr txBox="1"/>
          <p:nvPr>
            <p:ph type="body" sz="half" idx="1"/>
          </p:nvPr>
        </p:nvSpPr>
        <p:spPr>
          <a:xfrm>
            <a:off x="1424211" y="3912688"/>
            <a:ext cx="9437439" cy="9391116"/>
          </a:xfrm>
          <a:prstGeom prst="rect">
            <a:avLst/>
          </a:prstGeom>
        </p:spPr>
        <p:txBody>
          <a:bodyPr/>
          <a:lstStyle/>
          <a:p>
            <a:pPr marL="628650" indent="-457200" defTabSz="914400">
              <a:lnSpc>
                <a:spcPct val="110000"/>
              </a:lnSpc>
              <a:spcBef>
                <a:spcPts val="3500"/>
              </a:spcBef>
              <a:buSzPct val="100000"/>
            </a:pPr>
            <a:r>
              <a:t>Let’s consider a </a:t>
            </a:r>
            <a:r>
              <a:rPr b="1"/>
              <a:t>one-dimensional</a:t>
            </a:r>
            <a:r>
              <a:t> estimand instead of a whole function </a:t>
            </a:r>
            <a14:m>
              <m:oMath>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oMath>
            </a14:m>
          </a:p>
          <a:p>
            <a:pPr marL="628650" indent="-457200" defTabSz="914400">
              <a:lnSpc>
                <a:spcPct val="110000"/>
              </a:lnSpc>
              <a:spcBef>
                <a:spcPts val="3500"/>
              </a:spcBef>
              <a:buSzPct val="100000"/>
            </a:pPr>
            <a:r>
              <a:t>In this case, classical statistical machinery (aka CLT) works well</a:t>
            </a:r>
          </a:p>
          <a:p>
            <a:pPr marL="628650" indent="-457200" defTabSz="914400">
              <a:lnSpc>
                <a:spcPct val="110000"/>
              </a:lnSpc>
              <a:spcBef>
                <a:spcPts val="3500"/>
              </a:spcBef>
              <a:buSzPct val="100000"/>
            </a:pPr>
            <a:r>
              <a:t>Estimand: prob. of prolonged ventilation at CUMC</a:t>
            </a:r>
          </a:p>
          <a:p>
            <a:pPr marL="628650" indent="-457200" defTabSz="914400">
              <a:lnSpc>
                <a:spcPct val="110000"/>
              </a:lnSpc>
              <a:spcBef>
                <a:spcPts val="3500"/>
              </a:spcBef>
              <a:buSzPct val="100000"/>
            </a:pPr>
            <a:r>
              <a:t>Can tabular FMs produce good confidence intervals?</a:t>
            </a:r>
          </a:p>
        </p:txBody>
      </p:sp>
      <p:pic>
        <p:nvPicPr>
          <p:cNvPr id="559" name="result2_zoom_a_raw_vent_real_n1000_N2000_T1.0_poolall_nogb_notitle.png" descr="result2_zoom_a_raw_vent_real_n1000_N2000_T1.0_poolall_nogb_notitle.png"/>
          <p:cNvPicPr>
            <a:picLocks noChangeAspect="1"/>
          </p:cNvPicPr>
          <p:nvPr/>
        </p:nvPicPr>
        <p:blipFill>
          <a:blip r:embed="rId2">
            <a:extLst/>
          </a:blip>
          <a:stretch>
            <a:fillRect/>
          </a:stretch>
        </p:blipFill>
        <p:spPr>
          <a:xfrm>
            <a:off x="11317278" y="4029896"/>
            <a:ext cx="11849101" cy="9156701"/>
          </a:xfrm>
          <a:prstGeom prst="rect">
            <a:avLst/>
          </a:prstGeom>
          <a:ln w="12700">
            <a:miter lim="400000"/>
          </a:ln>
        </p:spPr>
      </p:pic>
      <p:sp>
        <p:nvSpPr>
          <p:cNvPr id="560" name="n=1000"/>
          <p:cNvSpPr txBox="1"/>
          <p:nvPr/>
        </p:nvSpPr>
        <p:spPr>
          <a:xfrm>
            <a:off x="20268479" y="10369002"/>
            <a:ext cx="1745489" cy="65958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3800"/>
            </a:lvl1pPr>
          </a:lstStyle>
          <a:p>
            <a:pPr/>
            <a:r>
              <a:t>n=1000</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2" name="Sanity check"/>
          <p:cNvSpPr txBox="1"/>
          <p:nvPr>
            <p:ph type="title"/>
          </p:nvPr>
        </p:nvSpPr>
        <p:spPr>
          <a:prstGeom prst="rect">
            <a:avLst/>
          </a:prstGeom>
        </p:spPr>
        <p:txBody>
          <a:bodyPr/>
          <a:lstStyle/>
          <a:p>
            <a:pPr/>
            <a:r>
              <a:t>Sanity check</a:t>
            </a:r>
          </a:p>
        </p:txBody>
      </p:sp>
      <p:sp>
        <p:nvSpPr>
          <p:cNvPr id="563" name="Can we turn a tabular foundation model into a statistician?"/>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Can we turn a tabular foundation model into a statistician?</a:t>
            </a:r>
          </a:p>
        </p:txBody>
      </p:sp>
      <p:sp>
        <p:nvSpPr>
          <p:cNvPr id="564" name="Let’s consider a one-dimensional estimand instead of a whole function…"/>
          <p:cNvSpPr txBox="1"/>
          <p:nvPr>
            <p:ph type="body" sz="half" idx="1"/>
          </p:nvPr>
        </p:nvSpPr>
        <p:spPr>
          <a:xfrm>
            <a:off x="1424211" y="3912688"/>
            <a:ext cx="9437439" cy="9391116"/>
          </a:xfrm>
          <a:prstGeom prst="rect">
            <a:avLst/>
          </a:prstGeom>
        </p:spPr>
        <p:txBody>
          <a:bodyPr/>
          <a:lstStyle/>
          <a:p>
            <a:pPr marL="628650" indent="-457200" defTabSz="914400">
              <a:lnSpc>
                <a:spcPct val="110000"/>
              </a:lnSpc>
              <a:spcBef>
                <a:spcPts val="3500"/>
              </a:spcBef>
              <a:buSzPct val="100000"/>
            </a:pPr>
            <a:r>
              <a:t>Let’s consider a </a:t>
            </a:r>
            <a:r>
              <a:rPr b="1"/>
              <a:t>one-dimensional</a:t>
            </a:r>
            <a:r>
              <a:t> estimand instead of a whole function </a:t>
            </a:r>
            <a14:m>
              <m:oMath>
                <m:sSup>
                  <m:e>
                    <m:r>
                      <a:rPr xmlns:a="http://schemas.openxmlformats.org/drawingml/2006/main" sz="5750" i="1">
                        <a:solidFill>
                          <a:srgbClr val="000000"/>
                        </a:solidFill>
                        <a:latin typeface="Cambria Math" panose="02040503050406030204" pitchFamily="18" charset="0"/>
                      </a:rPr>
                      <m:t>f</m:t>
                    </m:r>
                  </m:e>
                  <m:sup>
                    <m:r>
                      <a:rPr xmlns:a="http://schemas.openxmlformats.org/drawingml/2006/main" sz="5750" i="1">
                        <a:solidFill>
                          <a:srgbClr val="000000"/>
                        </a:solidFill>
                        <a:latin typeface="Cambria Math" panose="02040503050406030204" pitchFamily="18" charset="0"/>
                      </a:rPr>
                      <m:t>⋆</m:t>
                    </m:r>
                  </m:sup>
                </m:sSup>
              </m:oMath>
            </a14:m>
          </a:p>
          <a:p>
            <a:pPr marL="628650" indent="-457200" defTabSz="914400">
              <a:lnSpc>
                <a:spcPct val="110000"/>
              </a:lnSpc>
              <a:spcBef>
                <a:spcPts val="3500"/>
              </a:spcBef>
              <a:buSzPct val="100000"/>
            </a:pPr>
            <a:r>
              <a:t>In this case, classical statistical machinery (aka CLT) works well</a:t>
            </a:r>
          </a:p>
          <a:p>
            <a:pPr marL="628650" indent="-457200" defTabSz="914400">
              <a:lnSpc>
                <a:spcPct val="110000"/>
              </a:lnSpc>
              <a:spcBef>
                <a:spcPts val="3500"/>
              </a:spcBef>
              <a:buSzPct val="100000"/>
            </a:pPr>
            <a:r>
              <a:t>Estimand: prob. of prolonged ventilation at CUMC</a:t>
            </a:r>
          </a:p>
          <a:p>
            <a:pPr marL="628650" indent="-457200" defTabSz="914400">
              <a:lnSpc>
                <a:spcPct val="110000"/>
              </a:lnSpc>
              <a:spcBef>
                <a:spcPts val="3500"/>
              </a:spcBef>
              <a:buSzPct val="100000"/>
            </a:pPr>
            <a:r>
              <a:t>Can tabular FMs produce good confidence intervals?</a:t>
            </a:r>
          </a:p>
        </p:txBody>
      </p:sp>
      <p:pic>
        <p:nvPicPr>
          <p:cNvPr id="565" name="result2_headline_maxn1000_nogb_notitle.png" descr="result2_headline_maxn1000_nogb_notitle.png"/>
          <p:cNvPicPr>
            <a:picLocks noChangeAspect="1"/>
          </p:cNvPicPr>
          <p:nvPr/>
        </p:nvPicPr>
        <p:blipFill>
          <a:blip r:embed="rId2">
            <a:extLst/>
          </a:blip>
          <a:stretch>
            <a:fillRect/>
          </a:stretch>
        </p:blipFill>
        <p:spPr>
          <a:xfrm>
            <a:off x="11384106" y="4322613"/>
            <a:ext cx="12751744" cy="8107793"/>
          </a:xfrm>
          <a:prstGeom prst="rect">
            <a:avLst/>
          </a:prstGeom>
          <a:ln w="12700">
            <a:miter lim="400000"/>
          </a:ln>
        </p:spPr>
      </p:pic>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7" name="Comparison to industry standard"/>
          <p:cNvSpPr txBox="1"/>
          <p:nvPr>
            <p:ph type="title"/>
          </p:nvPr>
        </p:nvSpPr>
        <p:spPr>
          <a:prstGeom prst="rect">
            <a:avLst/>
          </a:prstGeom>
        </p:spPr>
        <p:txBody>
          <a:bodyPr/>
          <a:lstStyle/>
          <a:p>
            <a:pPr/>
            <a:r>
              <a:t>Comparison to industry standard</a:t>
            </a:r>
          </a:p>
        </p:txBody>
      </p:sp>
      <p:sp>
        <p:nvSpPr>
          <p:cNvPr id="568" name="Fit    on bootstrapped data, and pretend     is your universe"/>
          <p:cNvSpPr/>
          <p:nvPr/>
        </p:nvSpPr>
        <p:spPr>
          <a:xfrm>
            <a:off x="1778446" y="3156227"/>
            <a:ext cx="20827108" cy="1868681"/>
          </a:xfrm>
          <a:prstGeom prst="rect">
            <a:avLst/>
          </a:prstGeom>
          <a:solidFill>
            <a:srgbClr val="FFFFFF"/>
          </a:solidFill>
          <a:ln w="50800">
            <a:solidFill>
              <a:srgbClr val="000000"/>
            </a:solidFill>
            <a:miter/>
          </a:ln>
          <a:extLst>
            <a:ext uri="{C572A759-6A51-4108-AA02-DFA0A04FC94B}">
              <ma14:wrappingTextBoxFlag xmlns:ma14="http://schemas.microsoft.com/office/mac/drawingml/2011/main" val="1"/>
            </a:ext>
          </a:extLst>
        </p:spPr>
        <p:txBody>
          <a:bodyPr lIns="50800" tIns="50800" rIns="50800" bIns="50800" anchor="ctr"/>
          <a:lstStyle/>
          <a:p>
            <a:pPr marL="231140" indent="-231140" algn="ctr" defTabSz="457200">
              <a:lnSpc>
                <a:spcPct val="100000"/>
              </a:lnSpc>
              <a:spcBef>
                <a:spcPts val="0"/>
              </a:spcBef>
              <a:defRPr sz="5000">
                <a:latin typeface="Helvetica Neue Thin"/>
                <a:ea typeface="Helvetica Neue Thin"/>
                <a:cs typeface="Helvetica Neue Thin"/>
                <a:sym typeface="Helvetica Neue Thin"/>
              </a:defRPr>
            </a:pPr>
            <a:r>
              <a:t>Fit  </a:t>
            </a:r>
            <a14:m>
              <m:oMath>
                <m:limUpp>
                  <m:e>
                    <m:r>
                      <a:rPr xmlns:a="http://schemas.openxmlformats.org/drawingml/2006/main" sz="6000" i="1">
                        <a:solidFill>
                          <a:srgbClr val="000000"/>
                        </a:solidFill>
                        <a:latin typeface="Cambria Math" panose="02040503050406030204" pitchFamily="18" charset="0"/>
                      </a:rPr>
                      <m:t>f</m:t>
                    </m:r>
                  </m:e>
                  <m:lim>
                    <m:r>
                      <a:rPr xmlns:a="http://schemas.openxmlformats.org/drawingml/2006/main" sz="6000" i="1">
                        <a:solidFill>
                          <a:srgbClr val="000000"/>
                        </a:solidFill>
                        <a:latin typeface="Cambria Math" panose="02040503050406030204" pitchFamily="18" charset="0"/>
                      </a:rPr>
                      <m:t>̂</m:t>
                    </m:r>
                  </m:lim>
                </m:limUpp>
                <m:r>
                  <a:rPr xmlns:a="http://schemas.openxmlformats.org/drawingml/2006/main" sz="6000" i="1">
                    <a:solidFill>
                      <a:srgbClr val="000000"/>
                    </a:solidFill>
                    <a:latin typeface="Cambria Math" panose="02040503050406030204" pitchFamily="18" charset="0"/>
                  </a:rPr>
                  <m:t>(</m:t>
                </m:r>
                <m:r>
                  <a:rPr xmlns:a="http://schemas.openxmlformats.org/drawingml/2006/main" sz="6000" i="1">
                    <a:solidFill>
                      <a:srgbClr val="000000"/>
                    </a:solidFill>
                    <a:latin typeface="Cambria Math" panose="02040503050406030204" pitchFamily="18" charset="0"/>
                  </a:rPr>
                  <m:t>x</m:t>
                </m:r>
                <m:r>
                  <a:rPr xmlns:a="http://schemas.openxmlformats.org/drawingml/2006/main" sz="6000" i="1">
                    <a:solidFill>
                      <a:srgbClr val="000000"/>
                    </a:solidFill>
                    <a:latin typeface="Cambria Math" panose="02040503050406030204" pitchFamily="18" charset="0"/>
                  </a:rPr>
                  <m:t>)</m:t>
                </m:r>
              </m:oMath>
            </a14:m>
            <a:r>
              <a:t> on bootstrapped data, and pretend  </a:t>
            </a:r>
            <a14:m>
              <m:oMath>
                <m:sSub>
                  <m:e>
                    <m:limUpp>
                      <m:e>
                        <m:r>
                          <a:rPr xmlns:a="http://schemas.openxmlformats.org/drawingml/2006/main" sz="6000" i="1">
                            <a:solidFill>
                              <a:srgbClr val="000000"/>
                            </a:solidFill>
                            <a:latin typeface="Cambria Math" panose="02040503050406030204" pitchFamily="18" charset="0"/>
                          </a:rPr>
                          <m:t>f</m:t>
                        </m:r>
                      </m:e>
                      <m:lim>
                        <m:r>
                          <a:rPr xmlns:a="http://schemas.openxmlformats.org/drawingml/2006/main" sz="6000" i="1">
                            <a:solidFill>
                              <a:srgbClr val="000000"/>
                            </a:solidFill>
                            <a:latin typeface="Cambria Math" panose="02040503050406030204" pitchFamily="18" charset="0"/>
                          </a:rPr>
                          <m:t>̂</m:t>
                        </m:r>
                      </m:lim>
                    </m:limUpp>
                  </m:e>
                  <m:sub>
                    <m:r>
                      <a:rPr xmlns:a="http://schemas.openxmlformats.org/drawingml/2006/main" sz="6000" i="1">
                        <a:solidFill>
                          <a:srgbClr val="000000"/>
                        </a:solidFill>
                        <a:latin typeface="Cambria Math" panose="02040503050406030204" pitchFamily="18" charset="0"/>
                      </a:rPr>
                      <m:t>1</m:t>
                    </m:r>
                  </m:sub>
                </m:sSub>
                <m:r>
                  <a:rPr xmlns:a="http://schemas.openxmlformats.org/drawingml/2006/main" sz="6000" i="1">
                    <a:solidFill>
                      <a:srgbClr val="000000"/>
                    </a:solidFill>
                    <a:latin typeface="Cambria Math" panose="02040503050406030204" pitchFamily="18" charset="0"/>
                  </a:rPr>
                  <m:t>,</m:t>
                </m:r>
                <m:r>
                  <a:rPr xmlns:a="http://schemas.openxmlformats.org/drawingml/2006/main" sz="6000" i="1">
                    <a:solidFill>
                      <a:srgbClr val="000000"/>
                    </a:solidFill>
                    <a:latin typeface="Cambria Math" panose="02040503050406030204" pitchFamily="18" charset="0"/>
                  </a:rPr>
                  <m:t>…</m:t>
                </m:r>
                <m:r>
                  <a:rPr xmlns:a="http://schemas.openxmlformats.org/drawingml/2006/main" sz="6000" i="1">
                    <a:solidFill>
                      <a:srgbClr val="000000"/>
                    </a:solidFill>
                    <a:latin typeface="Cambria Math" panose="02040503050406030204" pitchFamily="18" charset="0"/>
                  </a:rPr>
                  <m:t>,</m:t>
                </m:r>
                <m:sSub>
                  <m:e>
                    <m:limUpp>
                      <m:e>
                        <m:r>
                          <a:rPr xmlns:a="http://schemas.openxmlformats.org/drawingml/2006/main" sz="6000" i="1">
                            <a:solidFill>
                              <a:srgbClr val="000000"/>
                            </a:solidFill>
                            <a:latin typeface="Cambria Math" panose="02040503050406030204" pitchFamily="18" charset="0"/>
                          </a:rPr>
                          <m:t>f</m:t>
                        </m:r>
                      </m:e>
                      <m:lim>
                        <m:r>
                          <a:rPr xmlns:a="http://schemas.openxmlformats.org/drawingml/2006/main" sz="6000" i="1">
                            <a:solidFill>
                              <a:srgbClr val="000000"/>
                            </a:solidFill>
                            <a:latin typeface="Cambria Math" panose="02040503050406030204" pitchFamily="18" charset="0"/>
                          </a:rPr>
                          <m:t>̂</m:t>
                        </m:r>
                      </m:lim>
                    </m:limUpp>
                  </m:e>
                  <m:sub>
                    <m:r>
                      <a:rPr xmlns:a="http://schemas.openxmlformats.org/drawingml/2006/main" sz="6000" i="1">
                        <a:solidFill>
                          <a:srgbClr val="000000"/>
                        </a:solidFill>
                        <a:latin typeface="Cambria Math" panose="02040503050406030204" pitchFamily="18" charset="0"/>
                      </a:rPr>
                      <m:t>20</m:t>
                    </m:r>
                  </m:sub>
                </m:sSub>
              </m:oMath>
            </a14:m>
            <a:r>
              <a:t>  is your universe</a:t>
            </a:r>
          </a:p>
        </p:txBody>
      </p:sp>
      <p:sp>
        <p:nvSpPr>
          <p:cNvPr id="569" name="Challenges…"/>
          <p:cNvSpPr txBox="1"/>
          <p:nvPr>
            <p:ph type="body" idx="1"/>
          </p:nvPr>
        </p:nvSpPr>
        <p:spPr>
          <a:xfrm>
            <a:off x="1655352" y="5860980"/>
            <a:ext cx="21073296" cy="6933674"/>
          </a:xfrm>
          <a:prstGeom prst="rect">
            <a:avLst/>
          </a:prstGeom>
        </p:spPr>
        <p:txBody>
          <a:bodyPr/>
          <a:lstStyle/>
          <a:p>
            <a:pPr marL="0" indent="0">
              <a:buSzTx/>
              <a:buNone/>
              <a:defRPr sz="6000"/>
            </a:pPr>
            <a:r>
              <a:t>Challenges</a:t>
            </a:r>
          </a:p>
          <a:p>
            <a:pPr/>
            <a:r>
              <a:t>Very unstable: we need to regularize/smooth when data is small, but it’s unclear how to because there is no notion of val loss to tune</a:t>
            </a:r>
          </a:p>
          <a:p>
            <a:pPr/>
            <a:r>
              <a:t>Hard to update when you get one more response </a:t>
            </a:r>
            <a14:m>
              <m:oMath>
                <m:r>
                  <a:rPr xmlns:a="http://schemas.openxmlformats.org/drawingml/2006/main" sz="5750" i="1">
                    <a:solidFill>
                      <a:srgbClr val="000000"/>
                    </a:solidFill>
                    <a:latin typeface="Cambria Math" panose="02040503050406030204" pitchFamily="18" charset="0"/>
                  </a:rPr>
                  <m:t>(</m:t>
                </m:r>
                <m:sSub>
                  <m:e>
                    <m:r>
                      <a:rPr xmlns:a="http://schemas.openxmlformats.org/drawingml/2006/main" sz="5750" i="1">
                        <a:solidFill>
                          <a:srgbClr val="000000"/>
                        </a:solidFill>
                        <a:latin typeface="Cambria Math" panose="02040503050406030204" pitchFamily="18" charset="0"/>
                      </a:rPr>
                      <m:t>X</m:t>
                    </m:r>
                  </m:e>
                  <m:sub>
                    <m:r>
                      <a:rPr xmlns:a="http://schemas.openxmlformats.org/drawingml/2006/main" sz="5750" i="1">
                        <a:solidFill>
                          <a:srgbClr val="000000"/>
                        </a:solidFill>
                        <a:latin typeface="Cambria Math" panose="02040503050406030204" pitchFamily="18" charset="0"/>
                      </a:rPr>
                      <m:t>11</m:t>
                    </m:r>
                  </m:sub>
                </m:sSub>
                <m:r>
                  <a:rPr xmlns:a="http://schemas.openxmlformats.org/drawingml/2006/main" sz="5750" i="1">
                    <a:solidFill>
                      <a:srgbClr val="000000"/>
                    </a:solidFill>
                    <a:latin typeface="Cambria Math" panose="02040503050406030204" pitchFamily="18" charset="0"/>
                  </a:rPr>
                  <m:t>,</m:t>
                </m:r>
                <m:sSub>
                  <m:e>
                    <m:r>
                      <a:rPr xmlns:a="http://schemas.openxmlformats.org/drawingml/2006/main" sz="5750" i="1">
                        <a:solidFill>
                          <a:srgbClr val="000000"/>
                        </a:solidFill>
                        <a:latin typeface="Cambria Math" panose="02040503050406030204" pitchFamily="18" charset="0"/>
                      </a:rPr>
                      <m:t>Y</m:t>
                    </m:r>
                  </m:e>
                  <m:sub>
                    <m:r>
                      <a:rPr xmlns:a="http://schemas.openxmlformats.org/drawingml/2006/main" sz="5750" i="1">
                        <a:solidFill>
                          <a:srgbClr val="000000"/>
                        </a:solidFill>
                        <a:latin typeface="Cambria Math" panose="02040503050406030204" pitchFamily="18" charset="0"/>
                      </a:rPr>
                      <m:t>11</m:t>
                    </m:r>
                  </m:sub>
                </m:sSub>
                <m:r>
                  <a:rPr xmlns:a="http://schemas.openxmlformats.org/drawingml/2006/main" sz="5750" i="1">
                    <a:solidFill>
                      <a:srgbClr val="000000"/>
                    </a:solidFill>
                    <a:latin typeface="Cambria Math" panose="02040503050406030204" pitchFamily="18" charset="0"/>
                  </a:rPr>
                  <m:t>)</m:t>
                </m:r>
              </m:oMath>
            </a14:m>
            <a:r>
              <a:t> from Amin</a:t>
            </a:r>
          </a:p>
          <a:p>
            <a:pPr/>
            <a:r>
              <a:t>Can’t learn across </a:t>
            </a:r>
            <a14:m>
              <m:oMath>
                <m:r>
                  <a:rPr xmlns:a="http://schemas.openxmlformats.org/drawingml/2006/main" sz="5750" i="1">
                    <a:solidFill>
                      <a:srgbClr val="000000"/>
                    </a:solidFill>
                    <a:latin typeface="Cambria Math" panose="02040503050406030204" pitchFamily="18" charset="0"/>
                  </a:rPr>
                  <m:t>Z</m:t>
                </m:r>
              </m:oMath>
            </a14:m>
            <a:r>
              <a:t>’s (“prior information”)</a:t>
            </a:r>
          </a:p>
          <a:p>
            <a:pPr>
              <a:defRPr b="1"/>
            </a:pPr>
            <a:r>
              <a:t>Consequently, cold start problem largely remains unsolved </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1" name="Slide Title"/>
          <p:cNvSpPr txBox="1"/>
          <p:nvPr>
            <p:ph type="title"/>
          </p:nvPr>
        </p:nvSpPr>
        <p:spPr>
          <a:prstGeom prst="rect">
            <a:avLst/>
          </a:prstGeom>
        </p:spPr>
        <p:txBody>
          <a:bodyPr/>
          <a:lstStyle/>
          <a:p>
            <a:pPr/>
          </a:p>
        </p:txBody>
      </p:sp>
      <p:sp>
        <p:nvSpPr>
          <p:cNvPr id="572" name="Slide Subtitle"/>
          <p:cNvSpPr txBox="1"/>
          <p:nvPr>
            <p:ph type="body" idx="21"/>
          </p:nvPr>
        </p:nvSpPr>
        <p:spPr>
          <a:prstGeom prst="rect">
            <a:avLst/>
          </a:prstGeom>
        </p:spPr>
        <p:txBody>
          <a:bodyPr/>
          <a:lstStyle/>
          <a:p>
            <a:pPr/>
          </a:p>
        </p:txBody>
      </p:sp>
      <p:sp>
        <p:nvSpPr>
          <p:cNvPr id="573" name="Slide bullet text"/>
          <p:cNvSpPr txBox="1"/>
          <p:nvPr>
            <p:ph type="body" idx="1"/>
          </p:nvPr>
        </p:nvSpPr>
        <p:spPr>
          <a:prstGeom prst="rect">
            <a:avLst/>
          </a:prstGeom>
        </p:spPr>
        <p:txBody>
          <a:bodyPr/>
          <a:lstStyle/>
          <a:p>
            <a:pPr/>
          </a:p>
        </p:txBody>
      </p:sp>
      <p:pic>
        <p:nvPicPr>
          <p:cNvPr id="574" name="bootstrap-vs-ours-samplesize.mp4" descr="bootstrap-vs-ours-samplesize.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0" y="0"/>
            <a:ext cx="24384000" cy="137160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9066" fill="hold"/>
                                        <p:tgtEl>
                                          <p:spTgt spid="574"/>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574"/>
                </p:tgtEl>
              </p:cMediaNode>
            </p:video>
            <p:seq concurrent="1" prevAc="none" nextAc="seek">
              <p:cTn id="8" evtFilter="cancelBubble" nodeType="interactiveSeq" restart="whenNotActive" fill="hold">
                <p:stCondLst>
                  <p:cond delay="0" evt="onClick">
                    <p:tgtEl>
                      <p:spTgt spid="574"/>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574"/>
                                        </p:tgtEl>
                                      </p:cBhvr>
                                    </p:cmd>
                                  </p:childTnLst>
                                </p:cTn>
                              </p:par>
                            </p:childTnLst>
                          </p:cTn>
                        </p:par>
                      </p:childTnLst>
                    </p:cTn>
                  </p:par>
                </p:childTnLst>
              </p:cTn>
              <p:nextCondLst>
                <p:cond delay="0" evt="onClick">
                  <p:tgtEl>
                    <p:spTgt spid="57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6" name="Related work"/>
          <p:cNvSpPr txBox="1"/>
          <p:nvPr>
            <p:ph type="title"/>
          </p:nvPr>
        </p:nvSpPr>
        <p:spPr>
          <a:xfrm>
            <a:off x="1206500" y="1077359"/>
            <a:ext cx="21971000" cy="1433164"/>
          </a:xfrm>
          <a:prstGeom prst="rect">
            <a:avLst/>
          </a:prstGeom>
        </p:spPr>
        <p:txBody>
          <a:bodyPr/>
          <a:lstStyle/>
          <a:p>
            <a:pPr/>
            <a:r>
              <a:t>Related work</a:t>
            </a:r>
          </a:p>
        </p:txBody>
      </p:sp>
      <p:sp>
        <p:nvSpPr>
          <p:cNvPr id="577" name="De Finnetti (’29): exchangeable sequence modeling = latent factor models…"/>
          <p:cNvSpPr txBox="1"/>
          <p:nvPr>
            <p:ph type="body" idx="1"/>
          </p:nvPr>
        </p:nvSpPr>
        <p:spPr>
          <a:xfrm>
            <a:off x="967011" y="4036552"/>
            <a:ext cx="22449978" cy="9391116"/>
          </a:xfrm>
          <a:prstGeom prst="rect">
            <a:avLst/>
          </a:prstGeom>
        </p:spPr>
        <p:txBody>
          <a:bodyPr/>
          <a:lstStyle/>
          <a:p>
            <a:pPr marL="628650" indent="-457200" defTabSz="914400">
              <a:lnSpc>
                <a:spcPct val="110000"/>
              </a:lnSpc>
              <a:spcBef>
                <a:spcPts val="3500"/>
              </a:spcBef>
              <a:buSzPct val="100000"/>
            </a:pPr>
            <a:r>
              <a:t>De Finnetti (’29): exchangeable sequence modeling = latent factor models</a:t>
            </a:r>
          </a:p>
          <a:p>
            <a:pPr lvl="1" marL="914400" indent="-457200" defTabSz="914400">
              <a:lnSpc>
                <a:spcPct val="110000"/>
              </a:lnSpc>
              <a:spcBef>
                <a:spcPts val="600"/>
              </a:spcBef>
              <a:buSzPct val="100000"/>
              <a:buChar char="-"/>
              <a:defRPr sz="4300"/>
            </a:pPr>
            <a:r>
              <a:t>Geisser (’71), Rubin (’78) espouse similar idea, but found it “too burdensome to be worthwhile”; resorts to typical latent variable modeling</a:t>
            </a:r>
          </a:p>
          <a:p>
            <a:pPr marL="628650" indent="-457200" defTabSz="914400">
              <a:lnSpc>
                <a:spcPct val="110000"/>
              </a:lnSpc>
              <a:spcBef>
                <a:spcPts val="3500"/>
              </a:spcBef>
              <a:buSzPct val="100000"/>
            </a:pPr>
            <a:r>
              <a:t>Martingale posteriors handpick autoregressive probabilities and don’t view sequence prediction loss as the fundamental learning objective </a:t>
            </a:r>
            <a:br/>
            <a:r>
              <a:rPr sz="3400"/>
              <a:t>[Berti et al. (’98, ’21, ’22), Fortini et al. (’14, ’23), Fong et al. (’23), Holmes &amp; Walker (’23), Falck et al. (’24)]</a:t>
            </a:r>
          </a:p>
          <a:p>
            <a:pPr marL="628650" indent="-457200" defTabSz="914400">
              <a:lnSpc>
                <a:spcPct val="110000"/>
              </a:lnSpc>
              <a:spcBef>
                <a:spcPts val="3500"/>
              </a:spcBef>
              <a:buSzPct val="100000"/>
            </a:pPr>
            <a:r>
              <a:t>Our view: it doesn’t matter whether </a:t>
            </a:r>
            <a14:m>
              <m:oMath>
                <m:limUpp>
                  <m:e>
                    <m:r>
                      <a:rPr xmlns:a="http://schemas.openxmlformats.org/drawingml/2006/main" sz="5750" i="1">
                        <a:solidFill>
                          <a:srgbClr val="000000"/>
                        </a:solidFill>
                        <a:latin typeface="Cambria Math" panose="02040503050406030204" pitchFamily="18" charset="0"/>
                      </a:rPr>
                      <m:t>p</m:t>
                    </m:r>
                  </m:e>
                  <m:lim>
                    <m:r>
                      <a:rPr xmlns:a="http://schemas.openxmlformats.org/drawingml/2006/main" sz="5750" i="1">
                        <a:solidFill>
                          <a:srgbClr val="000000"/>
                        </a:solidFill>
                        <a:latin typeface="Cambria Math" panose="02040503050406030204" pitchFamily="18" charset="0"/>
                      </a:rPr>
                      <m:t>̂</m:t>
                    </m:r>
                  </m:lim>
                </m:limUpp>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r>
                  <a:rPr xmlns:a="http://schemas.openxmlformats.org/drawingml/2006/main" sz="5750" i="1">
                    <a:solidFill>
                      <a:srgbClr val="000000"/>
                    </a:solidFill>
                    <a:latin typeface="Cambria Math" panose="02040503050406030204" pitchFamily="18" charset="0"/>
                  </a:rPr>
                  <m:t>)</m:t>
                </m:r>
              </m:oMath>
            </a14:m>
            <a:r>
              <a:t> is exchangeable so long as it’s a good sequence predictor</a:t>
            </a:r>
          </a:p>
        </p:txBody>
      </p:sp>
      <p:sp>
        <p:nvSpPr>
          <p:cNvPr id="578" name="Modeling joint distribution was challenging before LLMs"/>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Modeling joint distribution was challenging before LLMs</a:t>
            </a:r>
          </a:p>
        </p:txBody>
      </p:sp>
      <p:sp>
        <p:nvSpPr>
          <p:cNvPr id="579" name="This allows us to repurpose foundation models as a statistician!"/>
          <p:cNvSpPr/>
          <p:nvPr/>
        </p:nvSpPr>
        <p:spPr>
          <a:xfrm>
            <a:off x="3765301" y="11612821"/>
            <a:ext cx="16853398" cy="1196221"/>
          </a:xfrm>
          <a:prstGeom prst="roundRect">
            <a:avLst>
              <a:gd name="adj" fmla="val 21681"/>
            </a:avLst>
          </a:prstGeom>
          <a:solidFill>
            <a:srgbClr val="000000"/>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lgn="ctr" defTabSz="825500">
              <a:lnSpc>
                <a:spcPct val="100000"/>
              </a:lnSpc>
              <a:spcBef>
                <a:spcPts val="0"/>
              </a:spcBef>
              <a:defRPr sz="4200">
                <a:solidFill>
                  <a:srgbClr val="FFFFFF"/>
                </a:solidFill>
                <a:latin typeface="Helvetica Neue Medium"/>
                <a:ea typeface="Helvetica Neue Medium"/>
                <a:cs typeface="Helvetica Neue Medium"/>
                <a:sym typeface="Helvetica Neue Medium"/>
              </a:defRPr>
            </a:lvl1pPr>
          </a:lstStyle>
          <a:p>
            <a:pPr/>
            <a:r>
              <a:t>This allows us to repurpose foundation models as a statistician!</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1" name="How does this help decisions?   Vignette in adaptive experimentation"/>
          <p:cNvSpPr txBox="1"/>
          <p:nvPr>
            <p:ph type="body" idx="1"/>
          </p:nvPr>
        </p:nvSpPr>
        <p:spPr>
          <a:xfrm>
            <a:off x="1206500" y="3045545"/>
            <a:ext cx="21971000" cy="7624910"/>
          </a:xfrm>
          <a:prstGeom prst="rect">
            <a:avLst/>
          </a:prstGeom>
        </p:spPr>
        <p:txBody>
          <a:bodyPr/>
          <a:lstStyle/>
          <a:p>
            <a:pPr>
              <a:defRPr spc="-206" sz="10300"/>
            </a:pPr>
            <a:r>
              <a:t>How does this help decisions? </a:t>
            </a:r>
            <a:br/>
            <a:br/>
            <a:r>
              <a:t>Vignette in adaptive experimentation</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3" name="Adaptive experimentation as a MDP"/>
          <p:cNvSpPr txBox="1"/>
          <p:nvPr>
            <p:ph type="title"/>
          </p:nvPr>
        </p:nvSpPr>
        <p:spPr>
          <a:prstGeom prst="rect">
            <a:avLst/>
          </a:prstGeom>
        </p:spPr>
        <p:txBody>
          <a:bodyPr/>
          <a:lstStyle/>
          <a:p>
            <a:pPr/>
            <a:r>
              <a:t>Adaptive experimentation as a MDP</a:t>
            </a:r>
          </a:p>
        </p:txBody>
      </p:sp>
      <p:sp>
        <p:nvSpPr>
          <p:cNvPr id="584" name="Action: which information to gather next?"/>
          <p:cNvSpPr txBox="1"/>
          <p:nvPr/>
        </p:nvSpPr>
        <p:spPr>
          <a:xfrm>
            <a:off x="3704639" y="6333415"/>
            <a:ext cx="1063561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information to gather next?</a:t>
            </a:r>
          </a:p>
        </p:txBody>
      </p:sp>
      <p:sp>
        <p:nvSpPr>
          <p:cNvPr id="585" name="State: current posterior belief"/>
          <p:cNvSpPr txBox="1"/>
          <p:nvPr/>
        </p:nvSpPr>
        <p:spPr>
          <a:xfrm>
            <a:off x="3704639" y="7208362"/>
            <a:ext cx="7544372"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 belief</a:t>
            </a:r>
          </a:p>
        </p:txBody>
      </p:sp>
      <p:sp>
        <p:nvSpPr>
          <p:cNvPr id="586" name="[Gittins &amp; Jones (’74), Kaelbling et al. (’98), Ghavamzadeh et al. (’15), Frazier et al. (’09), Powell &amp; Ryzhov (’12), Brown &amp; Smith (’13), Wang &amp; Zenios (2020)]"/>
          <p:cNvSpPr txBox="1"/>
          <p:nvPr/>
        </p:nvSpPr>
        <p:spPr>
          <a:xfrm>
            <a:off x="110272" y="13063636"/>
            <a:ext cx="27809352"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ct val="100000"/>
              </a:lnSpc>
              <a:spcBef>
                <a:spcPts val="1200"/>
              </a:spcBef>
              <a:defRPr sz="2900">
                <a:latin typeface="Times Roman"/>
                <a:ea typeface="Times Roman"/>
                <a:cs typeface="Times Roman"/>
                <a:sym typeface="Times Roman"/>
              </a:defRPr>
            </a:lvl1pPr>
          </a:lstStyle>
          <a:p>
            <a:pPr/>
            <a:r>
              <a:t>[Gittins &amp; Jones (’74), Kaelbling et al. (’98), Ghavamzadeh et al. (’15), Frazier et al. (’09), Powell &amp; Ryzhov (’12), Brown &amp; Smith (’13), Wang &amp; Zenios (2020)]</a:t>
            </a:r>
          </a:p>
        </p:txBody>
      </p:sp>
      <p:sp>
        <p:nvSpPr>
          <p:cNvPr id="587" name="Computer"/>
          <p:cNvSpPr/>
          <p:nvPr/>
        </p:nvSpPr>
        <p:spPr>
          <a:xfrm>
            <a:off x="829099" y="6185594"/>
            <a:ext cx="2510527" cy="2025951"/>
          </a:xfrm>
          <a:custGeom>
            <a:avLst/>
            <a:gdLst/>
            <a:ahLst/>
            <a:cxnLst>
              <a:cxn ang="0">
                <a:pos x="wd2" y="hd2"/>
              </a:cxn>
              <a:cxn ang="5400000">
                <a:pos x="wd2" y="hd2"/>
              </a:cxn>
              <a:cxn ang="10800000">
                <a:pos x="wd2" y="hd2"/>
              </a:cxn>
              <a:cxn ang="16200000">
                <a:pos x="wd2" y="hd2"/>
              </a:cxn>
            </a:cxnLst>
            <a:rect l="0" t="0" r="r" b="b"/>
            <a:pathLst>
              <a:path w="21595" h="21600" fill="norm" stroke="1" extrusionOk="0">
                <a:moveTo>
                  <a:pt x="464" y="0"/>
                </a:moveTo>
                <a:cubicBezTo>
                  <a:pt x="210" y="0"/>
                  <a:pt x="0" y="261"/>
                  <a:pt x="0" y="575"/>
                </a:cubicBezTo>
                <a:lnTo>
                  <a:pt x="0" y="17777"/>
                </a:lnTo>
                <a:cubicBezTo>
                  <a:pt x="0" y="18091"/>
                  <a:pt x="210" y="18354"/>
                  <a:pt x="464" y="18354"/>
                </a:cubicBezTo>
                <a:lnTo>
                  <a:pt x="9148" y="18354"/>
                </a:lnTo>
                <a:lnTo>
                  <a:pt x="9116" y="18513"/>
                </a:lnTo>
                <a:lnTo>
                  <a:pt x="8753" y="20763"/>
                </a:lnTo>
                <a:lnTo>
                  <a:pt x="7690" y="20763"/>
                </a:lnTo>
                <a:lnTo>
                  <a:pt x="7690" y="21600"/>
                </a:lnTo>
                <a:lnTo>
                  <a:pt x="10486" y="21600"/>
                </a:lnTo>
                <a:lnTo>
                  <a:pt x="11107" y="21600"/>
                </a:lnTo>
                <a:lnTo>
                  <a:pt x="13905" y="21600"/>
                </a:lnTo>
                <a:lnTo>
                  <a:pt x="13905" y="20763"/>
                </a:lnTo>
                <a:lnTo>
                  <a:pt x="12842" y="20763"/>
                </a:lnTo>
                <a:lnTo>
                  <a:pt x="12479" y="18513"/>
                </a:lnTo>
                <a:lnTo>
                  <a:pt x="12452" y="18354"/>
                </a:lnTo>
                <a:lnTo>
                  <a:pt x="21131" y="18354"/>
                </a:lnTo>
                <a:cubicBezTo>
                  <a:pt x="21384" y="18354"/>
                  <a:pt x="21595" y="18091"/>
                  <a:pt x="21595" y="17777"/>
                </a:cubicBezTo>
                <a:lnTo>
                  <a:pt x="21595" y="575"/>
                </a:lnTo>
                <a:cubicBezTo>
                  <a:pt x="21600" y="261"/>
                  <a:pt x="21389" y="0"/>
                  <a:pt x="21136" y="0"/>
                </a:cubicBezTo>
                <a:lnTo>
                  <a:pt x="464" y="0"/>
                </a:lnTo>
                <a:close/>
                <a:moveTo>
                  <a:pt x="10800" y="542"/>
                </a:moveTo>
                <a:cubicBezTo>
                  <a:pt x="10913" y="542"/>
                  <a:pt x="11006" y="650"/>
                  <a:pt x="11006" y="797"/>
                </a:cubicBezTo>
                <a:cubicBezTo>
                  <a:pt x="11006" y="937"/>
                  <a:pt x="10913" y="1052"/>
                  <a:pt x="10800" y="1052"/>
                </a:cubicBezTo>
                <a:cubicBezTo>
                  <a:pt x="10686" y="1052"/>
                  <a:pt x="10594" y="937"/>
                  <a:pt x="10594" y="797"/>
                </a:cubicBezTo>
                <a:cubicBezTo>
                  <a:pt x="10594" y="656"/>
                  <a:pt x="10686" y="542"/>
                  <a:pt x="10800" y="542"/>
                </a:cubicBezTo>
                <a:close/>
                <a:moveTo>
                  <a:pt x="1242" y="1734"/>
                </a:moveTo>
                <a:lnTo>
                  <a:pt x="20358" y="1734"/>
                </a:lnTo>
                <a:lnTo>
                  <a:pt x="20358" y="15233"/>
                </a:lnTo>
                <a:lnTo>
                  <a:pt x="1242" y="15233"/>
                </a:lnTo>
                <a:lnTo>
                  <a:pt x="1242" y="1734"/>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9" name="Action: which information to gather next?"/>
          <p:cNvSpPr txBox="1"/>
          <p:nvPr/>
        </p:nvSpPr>
        <p:spPr>
          <a:xfrm>
            <a:off x="3704639" y="6333415"/>
            <a:ext cx="1063561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information to gather next?</a:t>
            </a:r>
          </a:p>
        </p:txBody>
      </p:sp>
      <p:sp>
        <p:nvSpPr>
          <p:cNvPr id="590" name="State: current posterior belief"/>
          <p:cNvSpPr txBox="1"/>
          <p:nvPr/>
        </p:nvSpPr>
        <p:spPr>
          <a:xfrm>
            <a:off x="3704639" y="7208362"/>
            <a:ext cx="7544372"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 belief</a:t>
            </a:r>
          </a:p>
        </p:txBody>
      </p:sp>
      <p:sp>
        <p:nvSpPr>
          <p:cNvPr id="598" name="Connection Line"/>
          <p:cNvSpPr/>
          <p:nvPr/>
        </p:nvSpPr>
        <p:spPr>
          <a:xfrm>
            <a:off x="4742774" y="56679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592" name="Action that maximally resolves uncertainty"/>
          <p:cNvSpPr txBox="1"/>
          <p:nvPr/>
        </p:nvSpPr>
        <p:spPr>
          <a:xfrm>
            <a:off x="5499842" y="4810990"/>
            <a:ext cx="92125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Action that maximally resolves uncertainty</a:t>
            </a:r>
          </a:p>
        </p:txBody>
      </p:sp>
      <p:sp>
        <p:nvSpPr>
          <p:cNvPr id="593" name="Outcome"/>
          <p:cNvSpPr txBox="1"/>
          <p:nvPr/>
        </p:nvSpPr>
        <p:spPr>
          <a:xfrm>
            <a:off x="16604113" y="6413660"/>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Outcome</a:t>
            </a:r>
          </a:p>
        </p:txBody>
      </p:sp>
      <p:sp>
        <p:nvSpPr>
          <p:cNvPr id="594" name="[Gittins &amp; Jones (’74), Kaelbling et al. (’98), Ghavamzadeh et al. (’15), Frazier et al. (’09), Powell &amp; Ryzhov (’12), Brown &amp; Smith (’13), Wang &amp; Zenios (2020)]"/>
          <p:cNvSpPr txBox="1"/>
          <p:nvPr/>
        </p:nvSpPr>
        <p:spPr>
          <a:xfrm>
            <a:off x="110272" y="13063636"/>
            <a:ext cx="27809352"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ct val="100000"/>
              </a:lnSpc>
              <a:spcBef>
                <a:spcPts val="1200"/>
              </a:spcBef>
              <a:defRPr sz="2900">
                <a:latin typeface="Times Roman"/>
                <a:ea typeface="Times Roman"/>
                <a:cs typeface="Times Roman"/>
                <a:sym typeface="Times Roman"/>
              </a:defRPr>
            </a:lvl1pPr>
          </a:lstStyle>
          <a:p>
            <a:pPr/>
            <a:r>
              <a:t>[Gittins &amp; Jones (’74), Kaelbling et al. (’98), Ghavamzadeh et al. (’15), Frazier et al. (’09), Powell &amp; Ryzhov (’12), Brown &amp; Smith (’13), Wang &amp; Zenios (2020)]</a:t>
            </a:r>
          </a:p>
        </p:txBody>
      </p:sp>
      <p:sp>
        <p:nvSpPr>
          <p:cNvPr id="595" name="Computer"/>
          <p:cNvSpPr/>
          <p:nvPr/>
        </p:nvSpPr>
        <p:spPr>
          <a:xfrm>
            <a:off x="829099" y="6185594"/>
            <a:ext cx="2510527" cy="2025951"/>
          </a:xfrm>
          <a:custGeom>
            <a:avLst/>
            <a:gdLst/>
            <a:ahLst/>
            <a:cxnLst>
              <a:cxn ang="0">
                <a:pos x="wd2" y="hd2"/>
              </a:cxn>
              <a:cxn ang="5400000">
                <a:pos x="wd2" y="hd2"/>
              </a:cxn>
              <a:cxn ang="10800000">
                <a:pos x="wd2" y="hd2"/>
              </a:cxn>
              <a:cxn ang="16200000">
                <a:pos x="wd2" y="hd2"/>
              </a:cxn>
            </a:cxnLst>
            <a:rect l="0" t="0" r="r" b="b"/>
            <a:pathLst>
              <a:path w="21595" h="21600" fill="norm" stroke="1" extrusionOk="0">
                <a:moveTo>
                  <a:pt x="464" y="0"/>
                </a:moveTo>
                <a:cubicBezTo>
                  <a:pt x="210" y="0"/>
                  <a:pt x="0" y="261"/>
                  <a:pt x="0" y="575"/>
                </a:cubicBezTo>
                <a:lnTo>
                  <a:pt x="0" y="17777"/>
                </a:lnTo>
                <a:cubicBezTo>
                  <a:pt x="0" y="18091"/>
                  <a:pt x="210" y="18354"/>
                  <a:pt x="464" y="18354"/>
                </a:cubicBezTo>
                <a:lnTo>
                  <a:pt x="9148" y="18354"/>
                </a:lnTo>
                <a:lnTo>
                  <a:pt x="9116" y="18513"/>
                </a:lnTo>
                <a:lnTo>
                  <a:pt x="8753" y="20763"/>
                </a:lnTo>
                <a:lnTo>
                  <a:pt x="7690" y="20763"/>
                </a:lnTo>
                <a:lnTo>
                  <a:pt x="7690" y="21600"/>
                </a:lnTo>
                <a:lnTo>
                  <a:pt x="10486" y="21600"/>
                </a:lnTo>
                <a:lnTo>
                  <a:pt x="11107" y="21600"/>
                </a:lnTo>
                <a:lnTo>
                  <a:pt x="13905" y="21600"/>
                </a:lnTo>
                <a:lnTo>
                  <a:pt x="13905" y="20763"/>
                </a:lnTo>
                <a:lnTo>
                  <a:pt x="12842" y="20763"/>
                </a:lnTo>
                <a:lnTo>
                  <a:pt x="12479" y="18513"/>
                </a:lnTo>
                <a:lnTo>
                  <a:pt x="12452" y="18354"/>
                </a:lnTo>
                <a:lnTo>
                  <a:pt x="21131" y="18354"/>
                </a:lnTo>
                <a:cubicBezTo>
                  <a:pt x="21384" y="18354"/>
                  <a:pt x="21595" y="18091"/>
                  <a:pt x="21595" y="17777"/>
                </a:cubicBezTo>
                <a:lnTo>
                  <a:pt x="21595" y="575"/>
                </a:lnTo>
                <a:cubicBezTo>
                  <a:pt x="21600" y="261"/>
                  <a:pt x="21389" y="0"/>
                  <a:pt x="21136" y="0"/>
                </a:cubicBezTo>
                <a:lnTo>
                  <a:pt x="464" y="0"/>
                </a:lnTo>
                <a:close/>
                <a:moveTo>
                  <a:pt x="10800" y="542"/>
                </a:moveTo>
                <a:cubicBezTo>
                  <a:pt x="10913" y="542"/>
                  <a:pt x="11006" y="650"/>
                  <a:pt x="11006" y="797"/>
                </a:cubicBezTo>
                <a:cubicBezTo>
                  <a:pt x="11006" y="937"/>
                  <a:pt x="10913" y="1052"/>
                  <a:pt x="10800" y="1052"/>
                </a:cubicBezTo>
                <a:cubicBezTo>
                  <a:pt x="10686" y="1052"/>
                  <a:pt x="10594" y="937"/>
                  <a:pt x="10594" y="797"/>
                </a:cubicBezTo>
                <a:cubicBezTo>
                  <a:pt x="10594" y="656"/>
                  <a:pt x="10686" y="542"/>
                  <a:pt x="10800" y="542"/>
                </a:cubicBezTo>
                <a:close/>
                <a:moveTo>
                  <a:pt x="1242" y="1734"/>
                </a:moveTo>
                <a:lnTo>
                  <a:pt x="20358" y="1734"/>
                </a:lnTo>
                <a:lnTo>
                  <a:pt x="20358" y="15233"/>
                </a:lnTo>
                <a:lnTo>
                  <a:pt x="1242" y="15233"/>
                </a:lnTo>
                <a:lnTo>
                  <a:pt x="1242" y="1734"/>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96" name="Male"/>
          <p:cNvSpPr/>
          <p:nvPr/>
        </p:nvSpPr>
        <p:spPr>
          <a:xfrm>
            <a:off x="17775804" y="5430696"/>
            <a:ext cx="1057921" cy="285460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597" name="Adaptive experimentation as a MDP"/>
          <p:cNvSpPr txBox="1"/>
          <p:nvPr>
            <p:ph type="title"/>
          </p:nvPr>
        </p:nvSpPr>
        <p:spPr>
          <a:prstGeom prst="rect">
            <a:avLst/>
          </a:prstGeom>
        </p:spPr>
        <p:txBody>
          <a:bodyPr/>
          <a:lstStyle/>
          <a:p>
            <a:pPr/>
            <a:r>
              <a:t>Adaptive experimentation as a MDP</a:t>
            </a: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0" name="Action: which information to gather next?"/>
          <p:cNvSpPr txBox="1"/>
          <p:nvPr/>
        </p:nvSpPr>
        <p:spPr>
          <a:xfrm>
            <a:off x="3704639" y="6333415"/>
            <a:ext cx="1063561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information to gather next?</a:t>
            </a:r>
          </a:p>
        </p:txBody>
      </p:sp>
      <p:sp>
        <p:nvSpPr>
          <p:cNvPr id="601" name="State: current posterior belief"/>
          <p:cNvSpPr txBox="1"/>
          <p:nvPr/>
        </p:nvSpPr>
        <p:spPr>
          <a:xfrm>
            <a:off x="3704639" y="7208362"/>
            <a:ext cx="7544372"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 belief</a:t>
            </a:r>
          </a:p>
        </p:txBody>
      </p:sp>
      <p:sp>
        <p:nvSpPr>
          <p:cNvPr id="610" name="Connection Line"/>
          <p:cNvSpPr/>
          <p:nvPr/>
        </p:nvSpPr>
        <p:spPr>
          <a:xfrm>
            <a:off x="4742774" y="56679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603" name="Reward:  reduction in uncertainty"/>
          <p:cNvSpPr txBox="1"/>
          <p:nvPr/>
        </p:nvSpPr>
        <p:spPr>
          <a:xfrm>
            <a:off x="16301373" y="8316947"/>
            <a:ext cx="798423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r>
              <a:t>Reward: </a:t>
            </a:r>
            <a:br/>
            <a:r>
              <a:t>reduction in uncertainty</a:t>
            </a:r>
          </a:p>
        </p:txBody>
      </p:sp>
      <p:sp>
        <p:nvSpPr>
          <p:cNvPr id="604" name="Outcome"/>
          <p:cNvSpPr txBox="1"/>
          <p:nvPr/>
        </p:nvSpPr>
        <p:spPr>
          <a:xfrm>
            <a:off x="16604113" y="6413660"/>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Outcome</a:t>
            </a:r>
          </a:p>
        </p:txBody>
      </p:sp>
      <p:sp>
        <p:nvSpPr>
          <p:cNvPr id="605" name="[Gittins &amp; Jones (’74), Kaelbling et al. (’98), Ghavamzadeh et al. (’15), Frazier et al. (’09), Powell &amp; Ryzhov (’12), Brown &amp; Smith (’13), Wang &amp; Zenios (2020)]"/>
          <p:cNvSpPr txBox="1"/>
          <p:nvPr/>
        </p:nvSpPr>
        <p:spPr>
          <a:xfrm>
            <a:off x="110272" y="13063636"/>
            <a:ext cx="27809352"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ct val="100000"/>
              </a:lnSpc>
              <a:spcBef>
                <a:spcPts val="1200"/>
              </a:spcBef>
              <a:defRPr sz="2900">
                <a:latin typeface="Times Roman"/>
                <a:ea typeface="Times Roman"/>
                <a:cs typeface="Times Roman"/>
                <a:sym typeface="Times Roman"/>
              </a:defRPr>
            </a:lvl1pPr>
          </a:lstStyle>
          <a:p>
            <a:pPr/>
            <a:r>
              <a:t>[Gittins &amp; Jones (’74), Kaelbling et al. (’98), Ghavamzadeh et al. (’15), Frazier et al. (’09), Powell &amp; Ryzhov (’12), Brown &amp; Smith (’13), Wang &amp; Zenios (2020)]</a:t>
            </a:r>
          </a:p>
        </p:txBody>
      </p:sp>
      <p:sp>
        <p:nvSpPr>
          <p:cNvPr id="606" name="Computer"/>
          <p:cNvSpPr/>
          <p:nvPr/>
        </p:nvSpPr>
        <p:spPr>
          <a:xfrm>
            <a:off x="829099" y="6185594"/>
            <a:ext cx="2510527" cy="2025951"/>
          </a:xfrm>
          <a:custGeom>
            <a:avLst/>
            <a:gdLst/>
            <a:ahLst/>
            <a:cxnLst>
              <a:cxn ang="0">
                <a:pos x="wd2" y="hd2"/>
              </a:cxn>
              <a:cxn ang="5400000">
                <a:pos x="wd2" y="hd2"/>
              </a:cxn>
              <a:cxn ang="10800000">
                <a:pos x="wd2" y="hd2"/>
              </a:cxn>
              <a:cxn ang="16200000">
                <a:pos x="wd2" y="hd2"/>
              </a:cxn>
            </a:cxnLst>
            <a:rect l="0" t="0" r="r" b="b"/>
            <a:pathLst>
              <a:path w="21595" h="21600" fill="norm" stroke="1" extrusionOk="0">
                <a:moveTo>
                  <a:pt x="464" y="0"/>
                </a:moveTo>
                <a:cubicBezTo>
                  <a:pt x="210" y="0"/>
                  <a:pt x="0" y="261"/>
                  <a:pt x="0" y="575"/>
                </a:cubicBezTo>
                <a:lnTo>
                  <a:pt x="0" y="17777"/>
                </a:lnTo>
                <a:cubicBezTo>
                  <a:pt x="0" y="18091"/>
                  <a:pt x="210" y="18354"/>
                  <a:pt x="464" y="18354"/>
                </a:cubicBezTo>
                <a:lnTo>
                  <a:pt x="9148" y="18354"/>
                </a:lnTo>
                <a:lnTo>
                  <a:pt x="9116" y="18513"/>
                </a:lnTo>
                <a:lnTo>
                  <a:pt x="8753" y="20763"/>
                </a:lnTo>
                <a:lnTo>
                  <a:pt x="7690" y="20763"/>
                </a:lnTo>
                <a:lnTo>
                  <a:pt x="7690" y="21600"/>
                </a:lnTo>
                <a:lnTo>
                  <a:pt x="10486" y="21600"/>
                </a:lnTo>
                <a:lnTo>
                  <a:pt x="11107" y="21600"/>
                </a:lnTo>
                <a:lnTo>
                  <a:pt x="13905" y="21600"/>
                </a:lnTo>
                <a:lnTo>
                  <a:pt x="13905" y="20763"/>
                </a:lnTo>
                <a:lnTo>
                  <a:pt x="12842" y="20763"/>
                </a:lnTo>
                <a:lnTo>
                  <a:pt x="12479" y="18513"/>
                </a:lnTo>
                <a:lnTo>
                  <a:pt x="12452" y="18354"/>
                </a:lnTo>
                <a:lnTo>
                  <a:pt x="21131" y="18354"/>
                </a:lnTo>
                <a:cubicBezTo>
                  <a:pt x="21384" y="18354"/>
                  <a:pt x="21595" y="18091"/>
                  <a:pt x="21595" y="17777"/>
                </a:cubicBezTo>
                <a:lnTo>
                  <a:pt x="21595" y="575"/>
                </a:lnTo>
                <a:cubicBezTo>
                  <a:pt x="21600" y="261"/>
                  <a:pt x="21389" y="0"/>
                  <a:pt x="21136" y="0"/>
                </a:cubicBezTo>
                <a:lnTo>
                  <a:pt x="464" y="0"/>
                </a:lnTo>
                <a:close/>
                <a:moveTo>
                  <a:pt x="10800" y="542"/>
                </a:moveTo>
                <a:cubicBezTo>
                  <a:pt x="10913" y="542"/>
                  <a:pt x="11006" y="650"/>
                  <a:pt x="11006" y="797"/>
                </a:cubicBezTo>
                <a:cubicBezTo>
                  <a:pt x="11006" y="937"/>
                  <a:pt x="10913" y="1052"/>
                  <a:pt x="10800" y="1052"/>
                </a:cubicBezTo>
                <a:cubicBezTo>
                  <a:pt x="10686" y="1052"/>
                  <a:pt x="10594" y="937"/>
                  <a:pt x="10594" y="797"/>
                </a:cubicBezTo>
                <a:cubicBezTo>
                  <a:pt x="10594" y="656"/>
                  <a:pt x="10686" y="542"/>
                  <a:pt x="10800" y="542"/>
                </a:cubicBezTo>
                <a:close/>
                <a:moveTo>
                  <a:pt x="1242" y="1734"/>
                </a:moveTo>
                <a:lnTo>
                  <a:pt x="20358" y="1734"/>
                </a:lnTo>
                <a:lnTo>
                  <a:pt x="20358" y="15233"/>
                </a:lnTo>
                <a:lnTo>
                  <a:pt x="1242" y="15233"/>
                </a:lnTo>
                <a:lnTo>
                  <a:pt x="1242" y="1734"/>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07" name="Male"/>
          <p:cNvSpPr/>
          <p:nvPr/>
        </p:nvSpPr>
        <p:spPr>
          <a:xfrm>
            <a:off x="17775804" y="5430696"/>
            <a:ext cx="1057921" cy="285460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08" name="Action that maximally resolves uncertainty"/>
          <p:cNvSpPr txBox="1"/>
          <p:nvPr/>
        </p:nvSpPr>
        <p:spPr>
          <a:xfrm>
            <a:off x="5499842" y="4810990"/>
            <a:ext cx="92125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Action that maximally resolves uncertainty</a:t>
            </a:r>
          </a:p>
        </p:txBody>
      </p:sp>
      <p:sp>
        <p:nvSpPr>
          <p:cNvPr id="609" name="Adaptive experimentation as a MDP"/>
          <p:cNvSpPr txBox="1"/>
          <p:nvPr>
            <p:ph type="title"/>
          </p:nvPr>
        </p:nvSpPr>
        <p:spPr>
          <a:prstGeom prst="rect">
            <a:avLst/>
          </a:prstGeom>
        </p:spPr>
        <p:txBody>
          <a:bodyPr/>
          <a:lstStyle/>
          <a:p>
            <a:pPr/>
            <a:r>
              <a:t>Adaptive experimentation as a MDP</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2" name="Action: which information to gather next?"/>
          <p:cNvSpPr txBox="1"/>
          <p:nvPr/>
        </p:nvSpPr>
        <p:spPr>
          <a:xfrm>
            <a:off x="3704639" y="6333415"/>
            <a:ext cx="1063561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information to gather next?</a:t>
            </a:r>
          </a:p>
        </p:txBody>
      </p:sp>
      <p:sp>
        <p:nvSpPr>
          <p:cNvPr id="613" name="State: current posterior belief"/>
          <p:cNvSpPr txBox="1"/>
          <p:nvPr/>
        </p:nvSpPr>
        <p:spPr>
          <a:xfrm>
            <a:off x="3704639" y="7208362"/>
            <a:ext cx="7544372"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 belief</a:t>
            </a:r>
          </a:p>
        </p:txBody>
      </p:sp>
      <p:sp>
        <p:nvSpPr>
          <p:cNvPr id="624" name="Connection Line"/>
          <p:cNvSpPr/>
          <p:nvPr/>
        </p:nvSpPr>
        <p:spPr>
          <a:xfrm>
            <a:off x="4742774" y="56679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625" name="Connection Line"/>
          <p:cNvSpPr/>
          <p:nvPr/>
        </p:nvSpPr>
        <p:spPr>
          <a:xfrm>
            <a:off x="4890715" y="8235205"/>
            <a:ext cx="11956575" cy="1173409"/>
          </a:xfrm>
          <a:custGeom>
            <a:avLst/>
            <a:gdLst/>
            <a:ahLst/>
            <a:cxnLst>
              <a:cxn ang="0">
                <a:pos x="wd2" y="hd2"/>
              </a:cxn>
              <a:cxn ang="5400000">
                <a:pos x="wd2" y="hd2"/>
              </a:cxn>
              <a:cxn ang="10800000">
                <a:pos x="wd2" y="hd2"/>
              </a:cxn>
              <a:cxn ang="16200000">
                <a:pos x="wd2" y="hd2"/>
              </a:cxn>
            </a:cxnLst>
            <a:rect l="0" t="0" r="r" b="b"/>
            <a:pathLst>
              <a:path w="21600" h="16295" fill="norm" stroke="1" extrusionOk="0">
                <a:moveTo>
                  <a:pt x="21600" y="4605"/>
                </a:moveTo>
                <a:cubicBezTo>
                  <a:pt x="14096" y="21600"/>
                  <a:pt x="6896" y="20065"/>
                  <a:pt x="0" y="0"/>
                </a:cubicBezTo>
              </a:path>
            </a:pathLst>
          </a:custGeom>
          <a:ln w="88900">
            <a:solidFill>
              <a:srgbClr val="000000"/>
            </a:solidFill>
            <a:miter lim="400000"/>
            <a:tailEnd type="triangle"/>
          </a:ln>
        </p:spPr>
        <p:txBody>
          <a:bodyPr/>
          <a:lstStyle/>
          <a:p>
            <a:pPr/>
          </a:p>
        </p:txBody>
      </p:sp>
      <p:sp>
        <p:nvSpPr>
          <p:cNvPr id="616" name="Answer appended to LLM prompt (“state transition”)"/>
          <p:cNvSpPr txBox="1"/>
          <p:nvPr/>
        </p:nvSpPr>
        <p:spPr>
          <a:xfrm>
            <a:off x="4359890" y="9519579"/>
            <a:ext cx="11492485"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Answer appended to LLM prompt (“state transition”)</a:t>
            </a:r>
          </a:p>
        </p:txBody>
      </p:sp>
      <p:sp>
        <p:nvSpPr>
          <p:cNvPr id="617" name="Reward:  reduction in uncertainty"/>
          <p:cNvSpPr txBox="1"/>
          <p:nvPr/>
        </p:nvSpPr>
        <p:spPr>
          <a:xfrm>
            <a:off x="16301373" y="8316947"/>
            <a:ext cx="798423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r>
              <a:t>Reward: </a:t>
            </a:r>
            <a:br/>
            <a:r>
              <a:t>reduction in uncertainty</a:t>
            </a:r>
          </a:p>
        </p:txBody>
      </p:sp>
      <p:sp>
        <p:nvSpPr>
          <p:cNvPr id="618" name="Outcome"/>
          <p:cNvSpPr txBox="1"/>
          <p:nvPr/>
        </p:nvSpPr>
        <p:spPr>
          <a:xfrm>
            <a:off x="16604113" y="6413660"/>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Outcome</a:t>
            </a:r>
          </a:p>
        </p:txBody>
      </p:sp>
      <p:sp>
        <p:nvSpPr>
          <p:cNvPr id="619" name="[Gittins &amp; Jones (’74), Kaelbling et al. (’98), Ghavamzadeh et al. (’15), Frazier et al. (’09), Powell &amp; Ryzhov (’12), Brown &amp; Smith (’13), Wang &amp; Zenios (2020)]"/>
          <p:cNvSpPr txBox="1"/>
          <p:nvPr/>
        </p:nvSpPr>
        <p:spPr>
          <a:xfrm>
            <a:off x="110272" y="13063636"/>
            <a:ext cx="27809352"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ct val="100000"/>
              </a:lnSpc>
              <a:spcBef>
                <a:spcPts val="1200"/>
              </a:spcBef>
              <a:defRPr sz="2900">
                <a:latin typeface="Times Roman"/>
                <a:ea typeface="Times Roman"/>
                <a:cs typeface="Times Roman"/>
                <a:sym typeface="Times Roman"/>
              </a:defRPr>
            </a:lvl1pPr>
          </a:lstStyle>
          <a:p>
            <a:pPr/>
            <a:r>
              <a:t>[Gittins &amp; Jones (’74), Kaelbling et al. (’98), Ghavamzadeh et al. (’15), Frazier et al. (’09), Powell &amp; Ryzhov (’12), Brown &amp; Smith (’13), Wang &amp; Zenios (2020)]</a:t>
            </a:r>
          </a:p>
        </p:txBody>
      </p:sp>
      <p:sp>
        <p:nvSpPr>
          <p:cNvPr id="620" name="Computer"/>
          <p:cNvSpPr/>
          <p:nvPr/>
        </p:nvSpPr>
        <p:spPr>
          <a:xfrm>
            <a:off x="829099" y="6185594"/>
            <a:ext cx="2510527" cy="2025951"/>
          </a:xfrm>
          <a:custGeom>
            <a:avLst/>
            <a:gdLst/>
            <a:ahLst/>
            <a:cxnLst>
              <a:cxn ang="0">
                <a:pos x="wd2" y="hd2"/>
              </a:cxn>
              <a:cxn ang="5400000">
                <a:pos x="wd2" y="hd2"/>
              </a:cxn>
              <a:cxn ang="10800000">
                <a:pos x="wd2" y="hd2"/>
              </a:cxn>
              <a:cxn ang="16200000">
                <a:pos x="wd2" y="hd2"/>
              </a:cxn>
            </a:cxnLst>
            <a:rect l="0" t="0" r="r" b="b"/>
            <a:pathLst>
              <a:path w="21595" h="21600" fill="norm" stroke="1" extrusionOk="0">
                <a:moveTo>
                  <a:pt x="464" y="0"/>
                </a:moveTo>
                <a:cubicBezTo>
                  <a:pt x="210" y="0"/>
                  <a:pt x="0" y="261"/>
                  <a:pt x="0" y="575"/>
                </a:cubicBezTo>
                <a:lnTo>
                  <a:pt x="0" y="17777"/>
                </a:lnTo>
                <a:cubicBezTo>
                  <a:pt x="0" y="18091"/>
                  <a:pt x="210" y="18354"/>
                  <a:pt x="464" y="18354"/>
                </a:cubicBezTo>
                <a:lnTo>
                  <a:pt x="9148" y="18354"/>
                </a:lnTo>
                <a:lnTo>
                  <a:pt x="9116" y="18513"/>
                </a:lnTo>
                <a:lnTo>
                  <a:pt x="8753" y="20763"/>
                </a:lnTo>
                <a:lnTo>
                  <a:pt x="7690" y="20763"/>
                </a:lnTo>
                <a:lnTo>
                  <a:pt x="7690" y="21600"/>
                </a:lnTo>
                <a:lnTo>
                  <a:pt x="10486" y="21600"/>
                </a:lnTo>
                <a:lnTo>
                  <a:pt x="11107" y="21600"/>
                </a:lnTo>
                <a:lnTo>
                  <a:pt x="13905" y="21600"/>
                </a:lnTo>
                <a:lnTo>
                  <a:pt x="13905" y="20763"/>
                </a:lnTo>
                <a:lnTo>
                  <a:pt x="12842" y="20763"/>
                </a:lnTo>
                <a:lnTo>
                  <a:pt x="12479" y="18513"/>
                </a:lnTo>
                <a:lnTo>
                  <a:pt x="12452" y="18354"/>
                </a:lnTo>
                <a:lnTo>
                  <a:pt x="21131" y="18354"/>
                </a:lnTo>
                <a:cubicBezTo>
                  <a:pt x="21384" y="18354"/>
                  <a:pt x="21595" y="18091"/>
                  <a:pt x="21595" y="17777"/>
                </a:cubicBezTo>
                <a:lnTo>
                  <a:pt x="21595" y="575"/>
                </a:lnTo>
                <a:cubicBezTo>
                  <a:pt x="21600" y="261"/>
                  <a:pt x="21389" y="0"/>
                  <a:pt x="21136" y="0"/>
                </a:cubicBezTo>
                <a:lnTo>
                  <a:pt x="464" y="0"/>
                </a:lnTo>
                <a:close/>
                <a:moveTo>
                  <a:pt x="10800" y="542"/>
                </a:moveTo>
                <a:cubicBezTo>
                  <a:pt x="10913" y="542"/>
                  <a:pt x="11006" y="650"/>
                  <a:pt x="11006" y="797"/>
                </a:cubicBezTo>
                <a:cubicBezTo>
                  <a:pt x="11006" y="937"/>
                  <a:pt x="10913" y="1052"/>
                  <a:pt x="10800" y="1052"/>
                </a:cubicBezTo>
                <a:cubicBezTo>
                  <a:pt x="10686" y="1052"/>
                  <a:pt x="10594" y="937"/>
                  <a:pt x="10594" y="797"/>
                </a:cubicBezTo>
                <a:cubicBezTo>
                  <a:pt x="10594" y="656"/>
                  <a:pt x="10686" y="542"/>
                  <a:pt x="10800" y="542"/>
                </a:cubicBezTo>
                <a:close/>
                <a:moveTo>
                  <a:pt x="1242" y="1734"/>
                </a:moveTo>
                <a:lnTo>
                  <a:pt x="20358" y="1734"/>
                </a:lnTo>
                <a:lnTo>
                  <a:pt x="20358" y="15233"/>
                </a:lnTo>
                <a:lnTo>
                  <a:pt x="1242" y="15233"/>
                </a:lnTo>
                <a:lnTo>
                  <a:pt x="1242" y="1734"/>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1" name="Male"/>
          <p:cNvSpPr/>
          <p:nvPr/>
        </p:nvSpPr>
        <p:spPr>
          <a:xfrm>
            <a:off x="17775804" y="5430696"/>
            <a:ext cx="1057921" cy="2854608"/>
          </a:xfrm>
          <a:custGeom>
            <a:avLst/>
            <a:gdLst/>
            <a:ahLst/>
            <a:cxnLst>
              <a:cxn ang="0">
                <a:pos x="wd2" y="hd2"/>
              </a:cxn>
              <a:cxn ang="5400000">
                <a:pos x="wd2" y="hd2"/>
              </a:cxn>
              <a:cxn ang="10800000">
                <a:pos x="wd2" y="hd2"/>
              </a:cxn>
              <a:cxn ang="16200000">
                <a:pos x="wd2" y="hd2"/>
              </a:cxn>
            </a:cxnLst>
            <a:rect l="0" t="0" r="r" b="b"/>
            <a:pathLst>
              <a:path w="21547" h="21600" fill="norm" stroke="1" extrusionOk="0">
                <a:moveTo>
                  <a:pt x="10777" y="0"/>
                </a:moveTo>
                <a:cubicBezTo>
                  <a:pt x="9509" y="0"/>
                  <a:pt x="8239" y="180"/>
                  <a:pt x="7271" y="540"/>
                </a:cubicBezTo>
                <a:cubicBezTo>
                  <a:pt x="5335" y="1259"/>
                  <a:pt x="5335" y="2425"/>
                  <a:pt x="7271" y="3144"/>
                </a:cubicBezTo>
                <a:cubicBezTo>
                  <a:pt x="9206" y="3863"/>
                  <a:pt x="12348" y="3863"/>
                  <a:pt x="14284" y="3144"/>
                </a:cubicBezTo>
                <a:cubicBezTo>
                  <a:pt x="16220" y="2425"/>
                  <a:pt x="16220" y="1259"/>
                  <a:pt x="14284" y="540"/>
                </a:cubicBezTo>
                <a:cubicBezTo>
                  <a:pt x="13316" y="180"/>
                  <a:pt x="12046" y="0"/>
                  <a:pt x="10777" y="0"/>
                </a:cubicBezTo>
                <a:close/>
                <a:moveTo>
                  <a:pt x="4845" y="4060"/>
                </a:moveTo>
                <a:cubicBezTo>
                  <a:pt x="2970" y="4060"/>
                  <a:pt x="1445" y="4331"/>
                  <a:pt x="907" y="4563"/>
                </a:cubicBezTo>
                <a:cubicBezTo>
                  <a:pt x="-23" y="4963"/>
                  <a:pt x="-21" y="5438"/>
                  <a:pt x="8" y="5606"/>
                </a:cubicBezTo>
                <a:lnTo>
                  <a:pt x="8" y="12393"/>
                </a:lnTo>
                <a:cubicBezTo>
                  <a:pt x="8" y="12733"/>
                  <a:pt x="732" y="13004"/>
                  <a:pt x="1648" y="13004"/>
                </a:cubicBezTo>
                <a:cubicBezTo>
                  <a:pt x="2563" y="13004"/>
                  <a:pt x="3292" y="12728"/>
                  <a:pt x="3292" y="12393"/>
                </a:cubicBezTo>
                <a:lnTo>
                  <a:pt x="3292" y="6777"/>
                </a:lnTo>
                <a:lnTo>
                  <a:pt x="4791" y="6777"/>
                </a:lnTo>
                <a:lnTo>
                  <a:pt x="4791" y="12641"/>
                </a:lnTo>
                <a:lnTo>
                  <a:pt x="4804" y="12641"/>
                </a:lnTo>
                <a:lnTo>
                  <a:pt x="4804" y="20628"/>
                </a:lnTo>
                <a:cubicBezTo>
                  <a:pt x="4804" y="21163"/>
                  <a:pt x="5982" y="21600"/>
                  <a:pt x="7421" y="21600"/>
                </a:cubicBezTo>
                <a:cubicBezTo>
                  <a:pt x="8860" y="21600"/>
                  <a:pt x="10037" y="21163"/>
                  <a:pt x="10037" y="20628"/>
                </a:cubicBezTo>
                <a:lnTo>
                  <a:pt x="10037" y="12641"/>
                </a:lnTo>
                <a:lnTo>
                  <a:pt x="10777" y="12641"/>
                </a:lnTo>
                <a:lnTo>
                  <a:pt x="11504" y="12641"/>
                </a:lnTo>
                <a:lnTo>
                  <a:pt x="11504" y="20628"/>
                </a:lnTo>
                <a:cubicBezTo>
                  <a:pt x="11504" y="21163"/>
                  <a:pt x="12682" y="21600"/>
                  <a:pt x="14121" y="21600"/>
                </a:cubicBezTo>
                <a:cubicBezTo>
                  <a:pt x="15559" y="21600"/>
                  <a:pt x="16737" y="21163"/>
                  <a:pt x="16737" y="20628"/>
                </a:cubicBezTo>
                <a:lnTo>
                  <a:pt x="16737" y="12636"/>
                </a:lnTo>
                <a:lnTo>
                  <a:pt x="16750" y="12636"/>
                </a:lnTo>
                <a:lnTo>
                  <a:pt x="16750" y="6772"/>
                </a:lnTo>
                <a:lnTo>
                  <a:pt x="18249" y="6772"/>
                </a:lnTo>
                <a:lnTo>
                  <a:pt x="18249" y="12388"/>
                </a:lnTo>
                <a:cubicBezTo>
                  <a:pt x="18249" y="12728"/>
                  <a:pt x="18973" y="12997"/>
                  <a:pt x="19889" y="12997"/>
                </a:cubicBezTo>
                <a:cubicBezTo>
                  <a:pt x="20805" y="12997"/>
                  <a:pt x="21533" y="12723"/>
                  <a:pt x="21533" y="12388"/>
                </a:cubicBezTo>
                <a:lnTo>
                  <a:pt x="21533" y="5606"/>
                </a:lnTo>
                <a:cubicBezTo>
                  <a:pt x="21577" y="5438"/>
                  <a:pt x="21564" y="4957"/>
                  <a:pt x="20634" y="4563"/>
                </a:cubicBezTo>
                <a:cubicBezTo>
                  <a:pt x="20096" y="4336"/>
                  <a:pt x="18566" y="4060"/>
                  <a:pt x="16691" y="4060"/>
                </a:cubicBezTo>
                <a:lnTo>
                  <a:pt x="10777" y="4060"/>
                </a:lnTo>
                <a:lnTo>
                  <a:pt x="4845" y="4060"/>
                </a:ln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
        <p:nvSpPr>
          <p:cNvPr id="622" name="Action that maximally resolves uncertainty"/>
          <p:cNvSpPr txBox="1"/>
          <p:nvPr/>
        </p:nvSpPr>
        <p:spPr>
          <a:xfrm>
            <a:off x="5499842" y="4810990"/>
            <a:ext cx="92125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Action that maximally resolves uncertainty</a:t>
            </a:r>
          </a:p>
        </p:txBody>
      </p:sp>
      <p:sp>
        <p:nvSpPr>
          <p:cNvPr id="623" name="Adaptive experimentation as a MDP"/>
          <p:cNvSpPr txBox="1"/>
          <p:nvPr>
            <p:ph type="title"/>
          </p:nvPr>
        </p:nvSpPr>
        <p:spPr>
          <a:prstGeom prst="rect">
            <a:avLst/>
          </a:prstGeom>
        </p:spPr>
        <p:txBody>
          <a:bodyPr/>
          <a:lstStyle/>
          <a:p>
            <a:pPr/>
            <a:r>
              <a:t>Adaptive experimentation as a MDP</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7" name="Adaptive exams to predict prolonged ventilation"/>
          <p:cNvSpPr txBox="1"/>
          <p:nvPr>
            <p:ph type="title"/>
          </p:nvPr>
        </p:nvSpPr>
        <p:spPr>
          <a:prstGeom prst="rect">
            <a:avLst/>
          </a:prstGeom>
        </p:spPr>
        <p:txBody>
          <a:bodyPr/>
          <a:lstStyle>
            <a:lvl1pPr defTabSz="2243271">
              <a:defRPr spc="-156" sz="7820"/>
            </a:lvl1pPr>
          </a:lstStyle>
          <a:p>
            <a:pPr/>
            <a:r>
              <a:t>Adaptive exams to predict prolonged ventilation</a:t>
            </a:r>
          </a:p>
        </p:txBody>
      </p:sp>
      <p:sp>
        <p:nvSpPr>
          <p:cNvPr id="628" name="Retrospective case study"/>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Retrospective case study</a:t>
            </a:r>
          </a:p>
        </p:txBody>
      </p:sp>
      <p:pic>
        <p:nvPicPr>
          <p:cNvPr id="629" name="Screenshot 2026-09-20 at 3.58.40 PM.png" descr="Screenshot 2026-09-20 at 3.58.40 PM.png"/>
          <p:cNvPicPr>
            <a:picLocks noChangeAspect="1"/>
          </p:cNvPicPr>
          <p:nvPr/>
        </p:nvPicPr>
        <p:blipFill>
          <a:blip r:embed="rId3">
            <a:extLst/>
          </a:blip>
          <a:stretch>
            <a:fillRect/>
          </a:stretch>
        </p:blipFill>
        <p:spPr>
          <a:xfrm>
            <a:off x="4693944" y="5462255"/>
            <a:ext cx="14996112" cy="5828509"/>
          </a:xfrm>
          <a:prstGeom prst="rect">
            <a:avLst/>
          </a:prstGeom>
          <a:ln w="12700">
            <a:miter lim="400000"/>
          </a:ln>
        </p:spPr>
      </p:pic>
      <p:sp>
        <p:nvSpPr>
          <p:cNvPr id="630" name="Substantial heteroskedasticity over covariates: demographics, lab results, comorbidities, preop meds, op type etc.…"/>
          <p:cNvSpPr txBox="1"/>
          <p:nvPr>
            <p:ph type="body" idx="1"/>
          </p:nvPr>
        </p:nvSpPr>
        <p:spPr>
          <a:xfrm>
            <a:off x="1585525" y="3881604"/>
            <a:ext cx="21971001" cy="10259486"/>
          </a:xfrm>
          <a:prstGeom prst="rect">
            <a:avLst/>
          </a:prstGeom>
        </p:spPr>
        <p:txBody>
          <a:bodyPr/>
          <a:lstStyle/>
          <a:p>
            <a:pPr/>
            <a:r>
              <a:t>Substantial heteroskedasticity over covariates: demographics, lab results, comorbidities, preop meds, op type etc.</a:t>
            </a:r>
            <a:br/>
            <a:br/>
            <a:br/>
            <a:br/>
            <a:br/>
            <a:br/>
            <a:br/>
          </a:p>
          <a:p>
            <a:pPr/>
          </a:p>
          <a:p>
            <a:pPr/>
            <a:r>
              <a:t>Ignorability: clinician’s orders independent of outcome given observed history. (This is incorrect, e.g., patients who got PFT are sicker)</a:t>
            </a: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4" name="Action: HbA1c, Echo, PFT, PA pressure"/>
          <p:cNvSpPr txBox="1"/>
          <p:nvPr/>
        </p:nvSpPr>
        <p:spPr>
          <a:xfrm>
            <a:off x="3704639" y="5444415"/>
            <a:ext cx="10085833"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HbA1c, Echo, PFT, PA pressure</a:t>
            </a:r>
          </a:p>
        </p:txBody>
      </p:sp>
      <p:sp>
        <p:nvSpPr>
          <p:cNvPr id="635" name="State: TabPFN prompted with information so far"/>
          <p:cNvSpPr txBox="1"/>
          <p:nvPr/>
        </p:nvSpPr>
        <p:spPr>
          <a:xfrm>
            <a:off x="3704639" y="6319362"/>
            <a:ext cx="1230839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TabPFN prompted with information so far</a:t>
            </a:r>
          </a:p>
        </p:txBody>
      </p:sp>
      <p:sp>
        <p:nvSpPr>
          <p:cNvPr id="636" name="Exam"/>
          <p:cNvSpPr txBox="1"/>
          <p:nvPr/>
        </p:nvSpPr>
        <p:spPr>
          <a:xfrm>
            <a:off x="18305913" y="5045390"/>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Exam</a:t>
            </a:r>
          </a:p>
        </p:txBody>
      </p:sp>
      <p:sp>
        <p:nvSpPr>
          <p:cNvPr id="637" name="Adaptive exams to predict prolonged ventilation"/>
          <p:cNvSpPr txBox="1"/>
          <p:nvPr>
            <p:ph type="title"/>
          </p:nvPr>
        </p:nvSpPr>
        <p:spPr>
          <a:prstGeom prst="rect">
            <a:avLst/>
          </a:prstGeom>
        </p:spPr>
        <p:txBody>
          <a:bodyPr/>
          <a:lstStyle>
            <a:lvl1pPr defTabSz="2243271">
              <a:defRPr spc="-156" sz="7820"/>
            </a:lvl1pPr>
          </a:lstStyle>
          <a:p>
            <a:pPr/>
            <a:r>
              <a:t>Adaptive exams to predict prolonged ventilation</a:t>
            </a:r>
          </a:p>
        </p:txBody>
      </p:sp>
      <p:sp>
        <p:nvSpPr>
          <p:cNvPr id="638" name="Retrospective case study"/>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Retrospective case study</a:t>
            </a:r>
          </a:p>
        </p:txBody>
      </p:sp>
      <p:pic>
        <p:nvPicPr>
          <p:cNvPr id="639" name="chatgpt-7977357_1280.png" descr="chatgpt-7977357_1280.png"/>
          <p:cNvPicPr>
            <a:picLocks noChangeAspect="1"/>
          </p:cNvPicPr>
          <p:nvPr/>
        </p:nvPicPr>
        <p:blipFill>
          <a:blip r:embed="rId2">
            <a:extLst/>
          </a:blip>
          <a:stretch>
            <a:fillRect/>
          </a:stretch>
        </p:blipFill>
        <p:spPr>
          <a:xfrm>
            <a:off x="1149893" y="5305914"/>
            <a:ext cx="1963669" cy="1965204"/>
          </a:xfrm>
          <a:prstGeom prst="rect">
            <a:avLst/>
          </a:prstGeom>
          <a:ln w="12700">
            <a:miter lim="400000"/>
          </a:ln>
        </p:spPr>
      </p:pic>
      <p:sp>
        <p:nvSpPr>
          <p:cNvPr id="640" name="Stethoscope"/>
          <p:cNvSpPr/>
          <p:nvPr/>
        </p:nvSpPr>
        <p:spPr>
          <a:xfrm>
            <a:off x="17938126" y="3982174"/>
            <a:ext cx="3082627" cy="3138235"/>
          </a:xfrm>
          <a:custGeom>
            <a:avLst/>
            <a:gdLst/>
            <a:ahLst/>
            <a:cxnLst>
              <a:cxn ang="0">
                <a:pos x="wd2" y="hd2"/>
              </a:cxn>
              <a:cxn ang="5400000">
                <a:pos x="wd2" y="hd2"/>
              </a:cxn>
              <a:cxn ang="10800000">
                <a:pos x="wd2" y="hd2"/>
              </a:cxn>
              <a:cxn ang="16200000">
                <a:pos x="wd2" y="hd2"/>
              </a:cxn>
            </a:cxnLst>
            <a:rect l="0" t="0" r="r" b="b"/>
            <a:pathLst>
              <a:path w="21468" h="21600" fill="norm" stroke="1" extrusionOk="0">
                <a:moveTo>
                  <a:pt x="4660" y="0"/>
                </a:moveTo>
                <a:cubicBezTo>
                  <a:pt x="4486" y="0"/>
                  <a:pt x="4333" y="77"/>
                  <a:pt x="4229" y="199"/>
                </a:cubicBezTo>
                <a:lnTo>
                  <a:pt x="3737" y="123"/>
                </a:lnTo>
                <a:cubicBezTo>
                  <a:pt x="3611" y="103"/>
                  <a:pt x="3497" y="199"/>
                  <a:pt x="3497" y="325"/>
                </a:cubicBezTo>
                <a:lnTo>
                  <a:pt x="3497" y="356"/>
                </a:lnTo>
                <a:lnTo>
                  <a:pt x="3192" y="356"/>
                </a:lnTo>
                <a:cubicBezTo>
                  <a:pt x="2222" y="356"/>
                  <a:pt x="1316" y="783"/>
                  <a:pt x="707" y="1529"/>
                </a:cubicBezTo>
                <a:cubicBezTo>
                  <a:pt x="99" y="2274"/>
                  <a:pt x="-132" y="3240"/>
                  <a:pt x="73" y="4176"/>
                </a:cubicBezTo>
                <a:lnTo>
                  <a:pt x="1323" y="9889"/>
                </a:lnTo>
                <a:cubicBezTo>
                  <a:pt x="1244" y="9911"/>
                  <a:pt x="1177" y="9959"/>
                  <a:pt x="1132" y="10027"/>
                </a:cubicBezTo>
                <a:cubicBezTo>
                  <a:pt x="1084" y="10102"/>
                  <a:pt x="1067" y="10189"/>
                  <a:pt x="1086" y="10275"/>
                </a:cubicBezTo>
                <a:lnTo>
                  <a:pt x="1696" y="13068"/>
                </a:lnTo>
                <a:cubicBezTo>
                  <a:pt x="2020" y="14547"/>
                  <a:pt x="3366" y="15619"/>
                  <a:pt x="4897" y="15619"/>
                </a:cubicBezTo>
                <a:lnTo>
                  <a:pt x="5236" y="15619"/>
                </a:lnTo>
                <a:lnTo>
                  <a:pt x="5236" y="18509"/>
                </a:lnTo>
                <a:cubicBezTo>
                  <a:pt x="5236" y="20214"/>
                  <a:pt x="6701" y="21600"/>
                  <a:pt x="8502" y="21600"/>
                </a:cubicBezTo>
                <a:cubicBezTo>
                  <a:pt x="9813" y="21600"/>
                  <a:pt x="10992" y="20863"/>
                  <a:pt x="11506" y="19721"/>
                </a:cubicBezTo>
                <a:lnTo>
                  <a:pt x="11522" y="19689"/>
                </a:lnTo>
                <a:lnTo>
                  <a:pt x="14654" y="8875"/>
                </a:lnTo>
                <a:cubicBezTo>
                  <a:pt x="14936" y="8011"/>
                  <a:pt x="15813" y="7407"/>
                  <a:pt x="16787" y="7407"/>
                </a:cubicBezTo>
                <a:cubicBezTo>
                  <a:pt x="18016" y="7407"/>
                  <a:pt x="19016" y="8335"/>
                  <a:pt x="19016" y="9475"/>
                </a:cubicBezTo>
                <a:lnTo>
                  <a:pt x="19016" y="12151"/>
                </a:lnTo>
                <a:cubicBezTo>
                  <a:pt x="18200" y="12375"/>
                  <a:pt x="17601" y="13113"/>
                  <a:pt x="17601" y="13991"/>
                </a:cubicBezTo>
                <a:cubicBezTo>
                  <a:pt x="17601" y="15047"/>
                  <a:pt x="18466" y="15902"/>
                  <a:pt x="19534" y="15902"/>
                </a:cubicBezTo>
                <a:cubicBezTo>
                  <a:pt x="20602" y="15902"/>
                  <a:pt x="21468" y="15047"/>
                  <a:pt x="21468" y="13991"/>
                </a:cubicBezTo>
                <a:cubicBezTo>
                  <a:pt x="21468" y="13113"/>
                  <a:pt x="20869" y="12375"/>
                  <a:pt x="20053" y="12151"/>
                </a:cubicBezTo>
                <a:lnTo>
                  <a:pt x="20053" y="9475"/>
                </a:lnTo>
                <a:cubicBezTo>
                  <a:pt x="20053" y="7770"/>
                  <a:pt x="18588" y="6382"/>
                  <a:pt x="16787" y="6382"/>
                </a:cubicBezTo>
                <a:cubicBezTo>
                  <a:pt x="15341" y="6382"/>
                  <a:pt x="14085" y="7261"/>
                  <a:pt x="13663" y="8570"/>
                </a:cubicBezTo>
                <a:lnTo>
                  <a:pt x="10545" y="19335"/>
                </a:lnTo>
                <a:cubicBezTo>
                  <a:pt x="10189" y="20090"/>
                  <a:pt x="9392" y="20575"/>
                  <a:pt x="8502" y="20575"/>
                </a:cubicBezTo>
                <a:cubicBezTo>
                  <a:pt x="7273" y="20575"/>
                  <a:pt x="6273" y="19649"/>
                  <a:pt x="6273" y="18509"/>
                </a:cubicBezTo>
                <a:lnTo>
                  <a:pt x="6273" y="15619"/>
                </a:lnTo>
                <a:lnTo>
                  <a:pt x="6612" y="15619"/>
                </a:lnTo>
                <a:cubicBezTo>
                  <a:pt x="8143" y="15619"/>
                  <a:pt x="9489" y="14547"/>
                  <a:pt x="9813" y="13068"/>
                </a:cubicBezTo>
                <a:lnTo>
                  <a:pt x="10423" y="10275"/>
                </a:lnTo>
                <a:cubicBezTo>
                  <a:pt x="10442" y="10189"/>
                  <a:pt x="10426" y="10102"/>
                  <a:pt x="10377" y="10027"/>
                </a:cubicBezTo>
                <a:cubicBezTo>
                  <a:pt x="10333" y="9959"/>
                  <a:pt x="10265" y="9911"/>
                  <a:pt x="10186" y="9889"/>
                </a:cubicBezTo>
                <a:lnTo>
                  <a:pt x="11438" y="4176"/>
                </a:lnTo>
                <a:cubicBezTo>
                  <a:pt x="11643" y="3240"/>
                  <a:pt x="11411" y="2274"/>
                  <a:pt x="10802" y="1529"/>
                </a:cubicBezTo>
                <a:cubicBezTo>
                  <a:pt x="10193" y="783"/>
                  <a:pt x="9287" y="356"/>
                  <a:pt x="8318" y="356"/>
                </a:cubicBezTo>
                <a:lnTo>
                  <a:pt x="8014" y="356"/>
                </a:lnTo>
                <a:lnTo>
                  <a:pt x="8014" y="325"/>
                </a:lnTo>
                <a:cubicBezTo>
                  <a:pt x="8014" y="199"/>
                  <a:pt x="7898" y="103"/>
                  <a:pt x="7772" y="123"/>
                </a:cubicBezTo>
                <a:lnTo>
                  <a:pt x="7281" y="199"/>
                </a:lnTo>
                <a:cubicBezTo>
                  <a:pt x="7177" y="77"/>
                  <a:pt x="7025" y="0"/>
                  <a:pt x="6851" y="0"/>
                </a:cubicBezTo>
                <a:cubicBezTo>
                  <a:pt x="6382" y="0"/>
                  <a:pt x="6382" y="1121"/>
                  <a:pt x="6851" y="1121"/>
                </a:cubicBezTo>
                <a:cubicBezTo>
                  <a:pt x="7025" y="1121"/>
                  <a:pt x="7177" y="1042"/>
                  <a:pt x="7281" y="920"/>
                </a:cubicBezTo>
                <a:lnTo>
                  <a:pt x="7772" y="998"/>
                </a:lnTo>
                <a:cubicBezTo>
                  <a:pt x="7898" y="1018"/>
                  <a:pt x="8014" y="920"/>
                  <a:pt x="8014" y="794"/>
                </a:cubicBezTo>
                <a:lnTo>
                  <a:pt x="8014" y="765"/>
                </a:lnTo>
                <a:lnTo>
                  <a:pt x="8318" y="765"/>
                </a:lnTo>
                <a:cubicBezTo>
                  <a:pt x="9161" y="765"/>
                  <a:pt x="9950" y="1137"/>
                  <a:pt x="10480" y="1786"/>
                </a:cubicBezTo>
                <a:cubicBezTo>
                  <a:pt x="11009" y="2435"/>
                  <a:pt x="11211" y="3274"/>
                  <a:pt x="11032" y="4088"/>
                </a:cubicBezTo>
                <a:lnTo>
                  <a:pt x="9782" y="9801"/>
                </a:lnTo>
                <a:cubicBezTo>
                  <a:pt x="9609" y="9775"/>
                  <a:pt x="9441" y="9886"/>
                  <a:pt x="9404" y="10058"/>
                </a:cubicBezTo>
                <a:lnTo>
                  <a:pt x="8793" y="12848"/>
                </a:lnTo>
                <a:cubicBezTo>
                  <a:pt x="8573" y="13856"/>
                  <a:pt x="7656" y="14588"/>
                  <a:pt x="6612" y="14588"/>
                </a:cubicBezTo>
                <a:lnTo>
                  <a:pt x="4899" y="14588"/>
                </a:lnTo>
                <a:cubicBezTo>
                  <a:pt x="3855" y="14588"/>
                  <a:pt x="2937" y="13856"/>
                  <a:pt x="2716" y="12848"/>
                </a:cubicBezTo>
                <a:lnTo>
                  <a:pt x="2106" y="10058"/>
                </a:lnTo>
                <a:cubicBezTo>
                  <a:pt x="2087" y="9971"/>
                  <a:pt x="2036" y="9897"/>
                  <a:pt x="1961" y="9849"/>
                </a:cubicBezTo>
                <a:cubicBezTo>
                  <a:pt x="1891" y="9805"/>
                  <a:pt x="1808" y="9789"/>
                  <a:pt x="1727" y="9801"/>
                </a:cubicBezTo>
                <a:lnTo>
                  <a:pt x="477" y="4088"/>
                </a:lnTo>
                <a:cubicBezTo>
                  <a:pt x="299" y="3274"/>
                  <a:pt x="502" y="2435"/>
                  <a:pt x="1031" y="1786"/>
                </a:cubicBezTo>
                <a:cubicBezTo>
                  <a:pt x="1561" y="1137"/>
                  <a:pt x="2348" y="765"/>
                  <a:pt x="3192" y="765"/>
                </a:cubicBezTo>
                <a:lnTo>
                  <a:pt x="3497" y="765"/>
                </a:lnTo>
                <a:lnTo>
                  <a:pt x="3497" y="794"/>
                </a:lnTo>
                <a:cubicBezTo>
                  <a:pt x="3497" y="920"/>
                  <a:pt x="3611" y="1018"/>
                  <a:pt x="3737" y="998"/>
                </a:cubicBezTo>
                <a:lnTo>
                  <a:pt x="4229" y="920"/>
                </a:lnTo>
                <a:cubicBezTo>
                  <a:pt x="4333" y="1042"/>
                  <a:pt x="4486" y="1121"/>
                  <a:pt x="4660" y="1121"/>
                </a:cubicBezTo>
                <a:cubicBezTo>
                  <a:pt x="5129" y="1121"/>
                  <a:pt x="5129" y="0"/>
                  <a:pt x="4660" y="0"/>
                </a:cubicBezTo>
                <a:close/>
                <a:moveTo>
                  <a:pt x="19016" y="12768"/>
                </a:moveTo>
                <a:lnTo>
                  <a:pt x="19016" y="13314"/>
                </a:lnTo>
                <a:cubicBezTo>
                  <a:pt x="18817" y="13467"/>
                  <a:pt x="18688" y="13705"/>
                  <a:pt x="18688" y="13973"/>
                </a:cubicBezTo>
                <a:cubicBezTo>
                  <a:pt x="18688" y="14433"/>
                  <a:pt x="19068" y="14808"/>
                  <a:pt x="19534" y="14808"/>
                </a:cubicBezTo>
                <a:cubicBezTo>
                  <a:pt x="20001" y="14808"/>
                  <a:pt x="20380" y="14433"/>
                  <a:pt x="20380" y="13973"/>
                </a:cubicBezTo>
                <a:cubicBezTo>
                  <a:pt x="20380" y="13705"/>
                  <a:pt x="20251" y="13467"/>
                  <a:pt x="20053" y="13314"/>
                </a:cubicBezTo>
                <a:lnTo>
                  <a:pt x="20053" y="12768"/>
                </a:lnTo>
                <a:cubicBezTo>
                  <a:pt x="20526" y="12967"/>
                  <a:pt x="20857" y="13432"/>
                  <a:pt x="20857" y="13973"/>
                </a:cubicBezTo>
                <a:cubicBezTo>
                  <a:pt x="20857" y="14694"/>
                  <a:pt x="20265" y="15282"/>
                  <a:pt x="19534" y="15282"/>
                </a:cubicBezTo>
                <a:cubicBezTo>
                  <a:pt x="18804" y="15282"/>
                  <a:pt x="18209" y="14694"/>
                  <a:pt x="18209" y="13973"/>
                </a:cubicBezTo>
                <a:cubicBezTo>
                  <a:pt x="18209" y="13432"/>
                  <a:pt x="18542" y="12967"/>
                  <a:pt x="19016" y="12768"/>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2" name="Action: HbA1c, Echo, PFT, PA pressure"/>
          <p:cNvSpPr txBox="1"/>
          <p:nvPr/>
        </p:nvSpPr>
        <p:spPr>
          <a:xfrm>
            <a:off x="3704639" y="5444415"/>
            <a:ext cx="10085833"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HbA1c, Echo, PFT, PA pressure</a:t>
            </a:r>
          </a:p>
        </p:txBody>
      </p:sp>
      <p:sp>
        <p:nvSpPr>
          <p:cNvPr id="643" name="State: TabPFN prompted with information so far"/>
          <p:cNvSpPr txBox="1"/>
          <p:nvPr/>
        </p:nvSpPr>
        <p:spPr>
          <a:xfrm>
            <a:off x="3704639" y="6319362"/>
            <a:ext cx="1230839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TabPFN prompted with information so far</a:t>
            </a:r>
          </a:p>
        </p:txBody>
      </p:sp>
      <p:sp>
        <p:nvSpPr>
          <p:cNvPr id="652" name="Connection Line"/>
          <p:cNvSpPr/>
          <p:nvPr/>
        </p:nvSpPr>
        <p:spPr>
          <a:xfrm>
            <a:off x="4742774" y="47789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645" name="Reward:  Loss reduction between TabPFN with vs. without new exam"/>
          <p:cNvSpPr txBox="1"/>
          <p:nvPr/>
        </p:nvSpPr>
        <p:spPr>
          <a:xfrm>
            <a:off x="17495147" y="7590855"/>
            <a:ext cx="6202169" cy="2253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3900"/>
            </a:pPr>
            <a:r>
              <a:t>Reward: </a:t>
            </a:r>
            <a:br/>
            <a:r>
              <a:t>Loss reduction between TabPFN with vs. without new exam</a:t>
            </a:r>
          </a:p>
        </p:txBody>
      </p:sp>
      <p:sp>
        <p:nvSpPr>
          <p:cNvPr id="646" name="Exam"/>
          <p:cNvSpPr txBox="1"/>
          <p:nvPr/>
        </p:nvSpPr>
        <p:spPr>
          <a:xfrm>
            <a:off x="18305913" y="5045390"/>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Exam</a:t>
            </a:r>
          </a:p>
        </p:txBody>
      </p:sp>
      <p:sp>
        <p:nvSpPr>
          <p:cNvPr id="647" name="Action that maximally resolves uncertainty"/>
          <p:cNvSpPr txBox="1"/>
          <p:nvPr/>
        </p:nvSpPr>
        <p:spPr>
          <a:xfrm>
            <a:off x="5499842" y="3921990"/>
            <a:ext cx="92125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Action that maximally resolves uncertainty</a:t>
            </a:r>
          </a:p>
        </p:txBody>
      </p:sp>
      <p:sp>
        <p:nvSpPr>
          <p:cNvPr id="648" name="Adaptive exams to predict prolonged ventilation"/>
          <p:cNvSpPr txBox="1"/>
          <p:nvPr>
            <p:ph type="title"/>
          </p:nvPr>
        </p:nvSpPr>
        <p:spPr>
          <a:prstGeom prst="rect">
            <a:avLst/>
          </a:prstGeom>
        </p:spPr>
        <p:txBody>
          <a:bodyPr/>
          <a:lstStyle>
            <a:lvl1pPr defTabSz="2243271">
              <a:defRPr spc="-156" sz="7820"/>
            </a:lvl1pPr>
          </a:lstStyle>
          <a:p>
            <a:pPr/>
            <a:r>
              <a:t>Adaptive exams to predict prolonged ventilation</a:t>
            </a:r>
          </a:p>
        </p:txBody>
      </p:sp>
      <p:sp>
        <p:nvSpPr>
          <p:cNvPr id="649" name="Retrospective case study"/>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Retrospective case study</a:t>
            </a:r>
          </a:p>
        </p:txBody>
      </p:sp>
      <p:pic>
        <p:nvPicPr>
          <p:cNvPr id="650" name="chatgpt-7977357_1280.png" descr="chatgpt-7977357_1280.png"/>
          <p:cNvPicPr>
            <a:picLocks noChangeAspect="1"/>
          </p:cNvPicPr>
          <p:nvPr/>
        </p:nvPicPr>
        <p:blipFill>
          <a:blip r:embed="rId2">
            <a:extLst/>
          </a:blip>
          <a:stretch>
            <a:fillRect/>
          </a:stretch>
        </p:blipFill>
        <p:spPr>
          <a:xfrm>
            <a:off x="1149893" y="5305914"/>
            <a:ext cx="1963669" cy="1965204"/>
          </a:xfrm>
          <a:prstGeom prst="rect">
            <a:avLst/>
          </a:prstGeom>
          <a:ln w="12700">
            <a:miter lim="400000"/>
          </a:ln>
        </p:spPr>
      </p:pic>
      <p:sp>
        <p:nvSpPr>
          <p:cNvPr id="651" name="Stethoscope"/>
          <p:cNvSpPr/>
          <p:nvPr/>
        </p:nvSpPr>
        <p:spPr>
          <a:xfrm>
            <a:off x="17938126" y="3982174"/>
            <a:ext cx="3082627" cy="3138235"/>
          </a:xfrm>
          <a:custGeom>
            <a:avLst/>
            <a:gdLst/>
            <a:ahLst/>
            <a:cxnLst>
              <a:cxn ang="0">
                <a:pos x="wd2" y="hd2"/>
              </a:cxn>
              <a:cxn ang="5400000">
                <a:pos x="wd2" y="hd2"/>
              </a:cxn>
              <a:cxn ang="10800000">
                <a:pos x="wd2" y="hd2"/>
              </a:cxn>
              <a:cxn ang="16200000">
                <a:pos x="wd2" y="hd2"/>
              </a:cxn>
            </a:cxnLst>
            <a:rect l="0" t="0" r="r" b="b"/>
            <a:pathLst>
              <a:path w="21468" h="21600" fill="norm" stroke="1" extrusionOk="0">
                <a:moveTo>
                  <a:pt x="4660" y="0"/>
                </a:moveTo>
                <a:cubicBezTo>
                  <a:pt x="4486" y="0"/>
                  <a:pt x="4333" y="77"/>
                  <a:pt x="4229" y="199"/>
                </a:cubicBezTo>
                <a:lnTo>
                  <a:pt x="3737" y="123"/>
                </a:lnTo>
                <a:cubicBezTo>
                  <a:pt x="3611" y="103"/>
                  <a:pt x="3497" y="199"/>
                  <a:pt x="3497" y="325"/>
                </a:cubicBezTo>
                <a:lnTo>
                  <a:pt x="3497" y="356"/>
                </a:lnTo>
                <a:lnTo>
                  <a:pt x="3192" y="356"/>
                </a:lnTo>
                <a:cubicBezTo>
                  <a:pt x="2222" y="356"/>
                  <a:pt x="1316" y="783"/>
                  <a:pt x="707" y="1529"/>
                </a:cubicBezTo>
                <a:cubicBezTo>
                  <a:pt x="99" y="2274"/>
                  <a:pt x="-132" y="3240"/>
                  <a:pt x="73" y="4176"/>
                </a:cubicBezTo>
                <a:lnTo>
                  <a:pt x="1323" y="9889"/>
                </a:lnTo>
                <a:cubicBezTo>
                  <a:pt x="1244" y="9911"/>
                  <a:pt x="1177" y="9959"/>
                  <a:pt x="1132" y="10027"/>
                </a:cubicBezTo>
                <a:cubicBezTo>
                  <a:pt x="1084" y="10102"/>
                  <a:pt x="1067" y="10189"/>
                  <a:pt x="1086" y="10275"/>
                </a:cubicBezTo>
                <a:lnTo>
                  <a:pt x="1696" y="13068"/>
                </a:lnTo>
                <a:cubicBezTo>
                  <a:pt x="2020" y="14547"/>
                  <a:pt x="3366" y="15619"/>
                  <a:pt x="4897" y="15619"/>
                </a:cubicBezTo>
                <a:lnTo>
                  <a:pt x="5236" y="15619"/>
                </a:lnTo>
                <a:lnTo>
                  <a:pt x="5236" y="18509"/>
                </a:lnTo>
                <a:cubicBezTo>
                  <a:pt x="5236" y="20214"/>
                  <a:pt x="6701" y="21600"/>
                  <a:pt x="8502" y="21600"/>
                </a:cubicBezTo>
                <a:cubicBezTo>
                  <a:pt x="9813" y="21600"/>
                  <a:pt x="10992" y="20863"/>
                  <a:pt x="11506" y="19721"/>
                </a:cubicBezTo>
                <a:lnTo>
                  <a:pt x="11522" y="19689"/>
                </a:lnTo>
                <a:lnTo>
                  <a:pt x="14654" y="8875"/>
                </a:lnTo>
                <a:cubicBezTo>
                  <a:pt x="14936" y="8011"/>
                  <a:pt x="15813" y="7407"/>
                  <a:pt x="16787" y="7407"/>
                </a:cubicBezTo>
                <a:cubicBezTo>
                  <a:pt x="18016" y="7407"/>
                  <a:pt x="19016" y="8335"/>
                  <a:pt x="19016" y="9475"/>
                </a:cubicBezTo>
                <a:lnTo>
                  <a:pt x="19016" y="12151"/>
                </a:lnTo>
                <a:cubicBezTo>
                  <a:pt x="18200" y="12375"/>
                  <a:pt x="17601" y="13113"/>
                  <a:pt x="17601" y="13991"/>
                </a:cubicBezTo>
                <a:cubicBezTo>
                  <a:pt x="17601" y="15047"/>
                  <a:pt x="18466" y="15902"/>
                  <a:pt x="19534" y="15902"/>
                </a:cubicBezTo>
                <a:cubicBezTo>
                  <a:pt x="20602" y="15902"/>
                  <a:pt x="21468" y="15047"/>
                  <a:pt x="21468" y="13991"/>
                </a:cubicBezTo>
                <a:cubicBezTo>
                  <a:pt x="21468" y="13113"/>
                  <a:pt x="20869" y="12375"/>
                  <a:pt x="20053" y="12151"/>
                </a:cubicBezTo>
                <a:lnTo>
                  <a:pt x="20053" y="9475"/>
                </a:lnTo>
                <a:cubicBezTo>
                  <a:pt x="20053" y="7770"/>
                  <a:pt x="18588" y="6382"/>
                  <a:pt x="16787" y="6382"/>
                </a:cubicBezTo>
                <a:cubicBezTo>
                  <a:pt x="15341" y="6382"/>
                  <a:pt x="14085" y="7261"/>
                  <a:pt x="13663" y="8570"/>
                </a:cubicBezTo>
                <a:lnTo>
                  <a:pt x="10545" y="19335"/>
                </a:lnTo>
                <a:cubicBezTo>
                  <a:pt x="10189" y="20090"/>
                  <a:pt x="9392" y="20575"/>
                  <a:pt x="8502" y="20575"/>
                </a:cubicBezTo>
                <a:cubicBezTo>
                  <a:pt x="7273" y="20575"/>
                  <a:pt x="6273" y="19649"/>
                  <a:pt x="6273" y="18509"/>
                </a:cubicBezTo>
                <a:lnTo>
                  <a:pt x="6273" y="15619"/>
                </a:lnTo>
                <a:lnTo>
                  <a:pt x="6612" y="15619"/>
                </a:lnTo>
                <a:cubicBezTo>
                  <a:pt x="8143" y="15619"/>
                  <a:pt x="9489" y="14547"/>
                  <a:pt x="9813" y="13068"/>
                </a:cubicBezTo>
                <a:lnTo>
                  <a:pt x="10423" y="10275"/>
                </a:lnTo>
                <a:cubicBezTo>
                  <a:pt x="10442" y="10189"/>
                  <a:pt x="10426" y="10102"/>
                  <a:pt x="10377" y="10027"/>
                </a:cubicBezTo>
                <a:cubicBezTo>
                  <a:pt x="10333" y="9959"/>
                  <a:pt x="10265" y="9911"/>
                  <a:pt x="10186" y="9889"/>
                </a:cubicBezTo>
                <a:lnTo>
                  <a:pt x="11438" y="4176"/>
                </a:lnTo>
                <a:cubicBezTo>
                  <a:pt x="11643" y="3240"/>
                  <a:pt x="11411" y="2274"/>
                  <a:pt x="10802" y="1529"/>
                </a:cubicBezTo>
                <a:cubicBezTo>
                  <a:pt x="10193" y="783"/>
                  <a:pt x="9287" y="356"/>
                  <a:pt x="8318" y="356"/>
                </a:cubicBezTo>
                <a:lnTo>
                  <a:pt x="8014" y="356"/>
                </a:lnTo>
                <a:lnTo>
                  <a:pt x="8014" y="325"/>
                </a:lnTo>
                <a:cubicBezTo>
                  <a:pt x="8014" y="199"/>
                  <a:pt x="7898" y="103"/>
                  <a:pt x="7772" y="123"/>
                </a:cubicBezTo>
                <a:lnTo>
                  <a:pt x="7281" y="199"/>
                </a:lnTo>
                <a:cubicBezTo>
                  <a:pt x="7177" y="77"/>
                  <a:pt x="7025" y="0"/>
                  <a:pt x="6851" y="0"/>
                </a:cubicBezTo>
                <a:cubicBezTo>
                  <a:pt x="6382" y="0"/>
                  <a:pt x="6382" y="1121"/>
                  <a:pt x="6851" y="1121"/>
                </a:cubicBezTo>
                <a:cubicBezTo>
                  <a:pt x="7025" y="1121"/>
                  <a:pt x="7177" y="1042"/>
                  <a:pt x="7281" y="920"/>
                </a:cubicBezTo>
                <a:lnTo>
                  <a:pt x="7772" y="998"/>
                </a:lnTo>
                <a:cubicBezTo>
                  <a:pt x="7898" y="1018"/>
                  <a:pt x="8014" y="920"/>
                  <a:pt x="8014" y="794"/>
                </a:cubicBezTo>
                <a:lnTo>
                  <a:pt x="8014" y="765"/>
                </a:lnTo>
                <a:lnTo>
                  <a:pt x="8318" y="765"/>
                </a:lnTo>
                <a:cubicBezTo>
                  <a:pt x="9161" y="765"/>
                  <a:pt x="9950" y="1137"/>
                  <a:pt x="10480" y="1786"/>
                </a:cubicBezTo>
                <a:cubicBezTo>
                  <a:pt x="11009" y="2435"/>
                  <a:pt x="11211" y="3274"/>
                  <a:pt x="11032" y="4088"/>
                </a:cubicBezTo>
                <a:lnTo>
                  <a:pt x="9782" y="9801"/>
                </a:lnTo>
                <a:cubicBezTo>
                  <a:pt x="9609" y="9775"/>
                  <a:pt x="9441" y="9886"/>
                  <a:pt x="9404" y="10058"/>
                </a:cubicBezTo>
                <a:lnTo>
                  <a:pt x="8793" y="12848"/>
                </a:lnTo>
                <a:cubicBezTo>
                  <a:pt x="8573" y="13856"/>
                  <a:pt x="7656" y="14588"/>
                  <a:pt x="6612" y="14588"/>
                </a:cubicBezTo>
                <a:lnTo>
                  <a:pt x="4899" y="14588"/>
                </a:lnTo>
                <a:cubicBezTo>
                  <a:pt x="3855" y="14588"/>
                  <a:pt x="2937" y="13856"/>
                  <a:pt x="2716" y="12848"/>
                </a:cubicBezTo>
                <a:lnTo>
                  <a:pt x="2106" y="10058"/>
                </a:lnTo>
                <a:cubicBezTo>
                  <a:pt x="2087" y="9971"/>
                  <a:pt x="2036" y="9897"/>
                  <a:pt x="1961" y="9849"/>
                </a:cubicBezTo>
                <a:cubicBezTo>
                  <a:pt x="1891" y="9805"/>
                  <a:pt x="1808" y="9789"/>
                  <a:pt x="1727" y="9801"/>
                </a:cubicBezTo>
                <a:lnTo>
                  <a:pt x="477" y="4088"/>
                </a:lnTo>
                <a:cubicBezTo>
                  <a:pt x="299" y="3274"/>
                  <a:pt x="502" y="2435"/>
                  <a:pt x="1031" y="1786"/>
                </a:cubicBezTo>
                <a:cubicBezTo>
                  <a:pt x="1561" y="1137"/>
                  <a:pt x="2348" y="765"/>
                  <a:pt x="3192" y="765"/>
                </a:cubicBezTo>
                <a:lnTo>
                  <a:pt x="3497" y="765"/>
                </a:lnTo>
                <a:lnTo>
                  <a:pt x="3497" y="794"/>
                </a:lnTo>
                <a:cubicBezTo>
                  <a:pt x="3497" y="920"/>
                  <a:pt x="3611" y="1018"/>
                  <a:pt x="3737" y="998"/>
                </a:cubicBezTo>
                <a:lnTo>
                  <a:pt x="4229" y="920"/>
                </a:lnTo>
                <a:cubicBezTo>
                  <a:pt x="4333" y="1042"/>
                  <a:pt x="4486" y="1121"/>
                  <a:pt x="4660" y="1121"/>
                </a:cubicBezTo>
                <a:cubicBezTo>
                  <a:pt x="5129" y="1121"/>
                  <a:pt x="5129" y="0"/>
                  <a:pt x="4660" y="0"/>
                </a:cubicBezTo>
                <a:close/>
                <a:moveTo>
                  <a:pt x="19016" y="12768"/>
                </a:moveTo>
                <a:lnTo>
                  <a:pt x="19016" y="13314"/>
                </a:lnTo>
                <a:cubicBezTo>
                  <a:pt x="18817" y="13467"/>
                  <a:pt x="18688" y="13705"/>
                  <a:pt x="18688" y="13973"/>
                </a:cubicBezTo>
                <a:cubicBezTo>
                  <a:pt x="18688" y="14433"/>
                  <a:pt x="19068" y="14808"/>
                  <a:pt x="19534" y="14808"/>
                </a:cubicBezTo>
                <a:cubicBezTo>
                  <a:pt x="20001" y="14808"/>
                  <a:pt x="20380" y="14433"/>
                  <a:pt x="20380" y="13973"/>
                </a:cubicBezTo>
                <a:cubicBezTo>
                  <a:pt x="20380" y="13705"/>
                  <a:pt x="20251" y="13467"/>
                  <a:pt x="20053" y="13314"/>
                </a:cubicBezTo>
                <a:lnTo>
                  <a:pt x="20053" y="12768"/>
                </a:lnTo>
                <a:cubicBezTo>
                  <a:pt x="20526" y="12967"/>
                  <a:pt x="20857" y="13432"/>
                  <a:pt x="20857" y="13973"/>
                </a:cubicBezTo>
                <a:cubicBezTo>
                  <a:pt x="20857" y="14694"/>
                  <a:pt x="20265" y="15282"/>
                  <a:pt x="19534" y="15282"/>
                </a:cubicBezTo>
                <a:cubicBezTo>
                  <a:pt x="18804" y="15282"/>
                  <a:pt x="18209" y="14694"/>
                  <a:pt x="18209" y="13973"/>
                </a:cubicBezTo>
                <a:cubicBezTo>
                  <a:pt x="18209" y="13432"/>
                  <a:pt x="18542" y="12967"/>
                  <a:pt x="19016" y="12768"/>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4" name="Action: HbA1c, Echo, PFT, PA pressure"/>
          <p:cNvSpPr txBox="1"/>
          <p:nvPr/>
        </p:nvSpPr>
        <p:spPr>
          <a:xfrm>
            <a:off x="3704639" y="5444415"/>
            <a:ext cx="10085833"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HbA1c, Echo, PFT, PA pressure</a:t>
            </a:r>
          </a:p>
        </p:txBody>
      </p:sp>
      <p:sp>
        <p:nvSpPr>
          <p:cNvPr id="655" name="State: TabPFN prompted with information so far"/>
          <p:cNvSpPr txBox="1"/>
          <p:nvPr/>
        </p:nvSpPr>
        <p:spPr>
          <a:xfrm>
            <a:off x="3704639" y="6319362"/>
            <a:ext cx="1230839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TabPFN prompted with information so far</a:t>
            </a:r>
          </a:p>
        </p:txBody>
      </p:sp>
      <p:sp>
        <p:nvSpPr>
          <p:cNvPr id="666" name="Connection Line"/>
          <p:cNvSpPr/>
          <p:nvPr/>
        </p:nvSpPr>
        <p:spPr>
          <a:xfrm>
            <a:off x="4742774" y="47789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667" name="Connection Line"/>
          <p:cNvSpPr/>
          <p:nvPr/>
        </p:nvSpPr>
        <p:spPr>
          <a:xfrm>
            <a:off x="4890715" y="7346205"/>
            <a:ext cx="11956575" cy="1173409"/>
          </a:xfrm>
          <a:custGeom>
            <a:avLst/>
            <a:gdLst/>
            <a:ahLst/>
            <a:cxnLst>
              <a:cxn ang="0">
                <a:pos x="wd2" y="hd2"/>
              </a:cxn>
              <a:cxn ang="5400000">
                <a:pos x="wd2" y="hd2"/>
              </a:cxn>
              <a:cxn ang="10800000">
                <a:pos x="wd2" y="hd2"/>
              </a:cxn>
              <a:cxn ang="16200000">
                <a:pos x="wd2" y="hd2"/>
              </a:cxn>
            </a:cxnLst>
            <a:rect l="0" t="0" r="r" b="b"/>
            <a:pathLst>
              <a:path w="21600" h="16295" fill="norm" stroke="1" extrusionOk="0">
                <a:moveTo>
                  <a:pt x="21600" y="4605"/>
                </a:moveTo>
                <a:cubicBezTo>
                  <a:pt x="14096" y="21600"/>
                  <a:pt x="6896" y="20065"/>
                  <a:pt x="0" y="0"/>
                </a:cubicBezTo>
              </a:path>
            </a:pathLst>
          </a:custGeom>
          <a:ln w="88900">
            <a:solidFill>
              <a:srgbClr val="000000"/>
            </a:solidFill>
            <a:miter lim="400000"/>
            <a:tailEnd type="triangle"/>
          </a:ln>
        </p:spPr>
        <p:txBody>
          <a:bodyPr/>
          <a:lstStyle/>
          <a:p>
            <a:pPr/>
          </a:p>
        </p:txBody>
      </p:sp>
      <p:sp>
        <p:nvSpPr>
          <p:cNvPr id="658" name="Answer appended to TabPFN prompt (“state transition”)"/>
          <p:cNvSpPr txBox="1"/>
          <p:nvPr/>
        </p:nvSpPr>
        <p:spPr>
          <a:xfrm>
            <a:off x="4359890" y="8630579"/>
            <a:ext cx="1226159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Answer appended to TabPFN prompt (“state transition”)</a:t>
            </a:r>
          </a:p>
        </p:txBody>
      </p:sp>
      <p:sp>
        <p:nvSpPr>
          <p:cNvPr id="659" name="Reward:  Loss reduction between TabPFN with vs. without new exam"/>
          <p:cNvSpPr txBox="1"/>
          <p:nvPr/>
        </p:nvSpPr>
        <p:spPr>
          <a:xfrm>
            <a:off x="17495147" y="7590855"/>
            <a:ext cx="6202169" cy="2253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3900"/>
            </a:pPr>
            <a:r>
              <a:t>Reward: </a:t>
            </a:r>
            <a:br/>
            <a:r>
              <a:t>Loss reduction between TabPFN with vs. without new exam</a:t>
            </a:r>
          </a:p>
        </p:txBody>
      </p:sp>
      <p:sp>
        <p:nvSpPr>
          <p:cNvPr id="660" name="Exam"/>
          <p:cNvSpPr txBox="1"/>
          <p:nvPr/>
        </p:nvSpPr>
        <p:spPr>
          <a:xfrm>
            <a:off x="18305913" y="5045390"/>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Exam</a:t>
            </a:r>
          </a:p>
        </p:txBody>
      </p:sp>
      <p:sp>
        <p:nvSpPr>
          <p:cNvPr id="661" name="Action that maximally resolves uncertainty"/>
          <p:cNvSpPr txBox="1"/>
          <p:nvPr/>
        </p:nvSpPr>
        <p:spPr>
          <a:xfrm>
            <a:off x="5499842" y="3921990"/>
            <a:ext cx="92125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Action that maximally resolves uncertainty</a:t>
            </a:r>
          </a:p>
        </p:txBody>
      </p:sp>
      <p:sp>
        <p:nvSpPr>
          <p:cNvPr id="662" name="Adaptive exams to predict prolonged ventilation"/>
          <p:cNvSpPr txBox="1"/>
          <p:nvPr>
            <p:ph type="title"/>
          </p:nvPr>
        </p:nvSpPr>
        <p:spPr>
          <a:prstGeom prst="rect">
            <a:avLst/>
          </a:prstGeom>
        </p:spPr>
        <p:txBody>
          <a:bodyPr/>
          <a:lstStyle>
            <a:lvl1pPr defTabSz="2243271">
              <a:defRPr spc="-156" sz="7820"/>
            </a:lvl1pPr>
          </a:lstStyle>
          <a:p>
            <a:pPr/>
            <a:r>
              <a:t>Adaptive exams to predict prolonged ventilation</a:t>
            </a:r>
          </a:p>
        </p:txBody>
      </p:sp>
      <p:sp>
        <p:nvSpPr>
          <p:cNvPr id="663" name="Retrospective case study"/>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Retrospective case study</a:t>
            </a:r>
          </a:p>
        </p:txBody>
      </p:sp>
      <p:pic>
        <p:nvPicPr>
          <p:cNvPr id="664" name="chatgpt-7977357_1280.png" descr="chatgpt-7977357_1280.png"/>
          <p:cNvPicPr>
            <a:picLocks noChangeAspect="1"/>
          </p:cNvPicPr>
          <p:nvPr/>
        </p:nvPicPr>
        <p:blipFill>
          <a:blip r:embed="rId2">
            <a:extLst/>
          </a:blip>
          <a:stretch>
            <a:fillRect/>
          </a:stretch>
        </p:blipFill>
        <p:spPr>
          <a:xfrm>
            <a:off x="1149893" y="5305914"/>
            <a:ext cx="1963669" cy="1965204"/>
          </a:xfrm>
          <a:prstGeom prst="rect">
            <a:avLst/>
          </a:prstGeom>
          <a:ln w="12700">
            <a:miter lim="400000"/>
          </a:ln>
        </p:spPr>
      </p:pic>
      <p:sp>
        <p:nvSpPr>
          <p:cNvPr id="665" name="Stethoscope"/>
          <p:cNvSpPr/>
          <p:nvPr/>
        </p:nvSpPr>
        <p:spPr>
          <a:xfrm>
            <a:off x="17938126" y="3982174"/>
            <a:ext cx="3082627" cy="3138235"/>
          </a:xfrm>
          <a:custGeom>
            <a:avLst/>
            <a:gdLst/>
            <a:ahLst/>
            <a:cxnLst>
              <a:cxn ang="0">
                <a:pos x="wd2" y="hd2"/>
              </a:cxn>
              <a:cxn ang="5400000">
                <a:pos x="wd2" y="hd2"/>
              </a:cxn>
              <a:cxn ang="10800000">
                <a:pos x="wd2" y="hd2"/>
              </a:cxn>
              <a:cxn ang="16200000">
                <a:pos x="wd2" y="hd2"/>
              </a:cxn>
            </a:cxnLst>
            <a:rect l="0" t="0" r="r" b="b"/>
            <a:pathLst>
              <a:path w="21468" h="21600" fill="norm" stroke="1" extrusionOk="0">
                <a:moveTo>
                  <a:pt x="4660" y="0"/>
                </a:moveTo>
                <a:cubicBezTo>
                  <a:pt x="4486" y="0"/>
                  <a:pt x="4333" y="77"/>
                  <a:pt x="4229" y="199"/>
                </a:cubicBezTo>
                <a:lnTo>
                  <a:pt x="3737" y="123"/>
                </a:lnTo>
                <a:cubicBezTo>
                  <a:pt x="3611" y="103"/>
                  <a:pt x="3497" y="199"/>
                  <a:pt x="3497" y="325"/>
                </a:cubicBezTo>
                <a:lnTo>
                  <a:pt x="3497" y="356"/>
                </a:lnTo>
                <a:lnTo>
                  <a:pt x="3192" y="356"/>
                </a:lnTo>
                <a:cubicBezTo>
                  <a:pt x="2222" y="356"/>
                  <a:pt x="1316" y="783"/>
                  <a:pt x="707" y="1529"/>
                </a:cubicBezTo>
                <a:cubicBezTo>
                  <a:pt x="99" y="2274"/>
                  <a:pt x="-132" y="3240"/>
                  <a:pt x="73" y="4176"/>
                </a:cubicBezTo>
                <a:lnTo>
                  <a:pt x="1323" y="9889"/>
                </a:lnTo>
                <a:cubicBezTo>
                  <a:pt x="1244" y="9911"/>
                  <a:pt x="1177" y="9959"/>
                  <a:pt x="1132" y="10027"/>
                </a:cubicBezTo>
                <a:cubicBezTo>
                  <a:pt x="1084" y="10102"/>
                  <a:pt x="1067" y="10189"/>
                  <a:pt x="1086" y="10275"/>
                </a:cubicBezTo>
                <a:lnTo>
                  <a:pt x="1696" y="13068"/>
                </a:lnTo>
                <a:cubicBezTo>
                  <a:pt x="2020" y="14547"/>
                  <a:pt x="3366" y="15619"/>
                  <a:pt x="4897" y="15619"/>
                </a:cubicBezTo>
                <a:lnTo>
                  <a:pt x="5236" y="15619"/>
                </a:lnTo>
                <a:lnTo>
                  <a:pt x="5236" y="18509"/>
                </a:lnTo>
                <a:cubicBezTo>
                  <a:pt x="5236" y="20214"/>
                  <a:pt x="6701" y="21600"/>
                  <a:pt x="8502" y="21600"/>
                </a:cubicBezTo>
                <a:cubicBezTo>
                  <a:pt x="9813" y="21600"/>
                  <a:pt x="10992" y="20863"/>
                  <a:pt x="11506" y="19721"/>
                </a:cubicBezTo>
                <a:lnTo>
                  <a:pt x="11522" y="19689"/>
                </a:lnTo>
                <a:lnTo>
                  <a:pt x="14654" y="8875"/>
                </a:lnTo>
                <a:cubicBezTo>
                  <a:pt x="14936" y="8011"/>
                  <a:pt x="15813" y="7407"/>
                  <a:pt x="16787" y="7407"/>
                </a:cubicBezTo>
                <a:cubicBezTo>
                  <a:pt x="18016" y="7407"/>
                  <a:pt x="19016" y="8335"/>
                  <a:pt x="19016" y="9475"/>
                </a:cubicBezTo>
                <a:lnTo>
                  <a:pt x="19016" y="12151"/>
                </a:lnTo>
                <a:cubicBezTo>
                  <a:pt x="18200" y="12375"/>
                  <a:pt x="17601" y="13113"/>
                  <a:pt x="17601" y="13991"/>
                </a:cubicBezTo>
                <a:cubicBezTo>
                  <a:pt x="17601" y="15047"/>
                  <a:pt x="18466" y="15902"/>
                  <a:pt x="19534" y="15902"/>
                </a:cubicBezTo>
                <a:cubicBezTo>
                  <a:pt x="20602" y="15902"/>
                  <a:pt x="21468" y="15047"/>
                  <a:pt x="21468" y="13991"/>
                </a:cubicBezTo>
                <a:cubicBezTo>
                  <a:pt x="21468" y="13113"/>
                  <a:pt x="20869" y="12375"/>
                  <a:pt x="20053" y="12151"/>
                </a:cubicBezTo>
                <a:lnTo>
                  <a:pt x="20053" y="9475"/>
                </a:lnTo>
                <a:cubicBezTo>
                  <a:pt x="20053" y="7770"/>
                  <a:pt x="18588" y="6382"/>
                  <a:pt x="16787" y="6382"/>
                </a:cubicBezTo>
                <a:cubicBezTo>
                  <a:pt x="15341" y="6382"/>
                  <a:pt x="14085" y="7261"/>
                  <a:pt x="13663" y="8570"/>
                </a:cubicBezTo>
                <a:lnTo>
                  <a:pt x="10545" y="19335"/>
                </a:lnTo>
                <a:cubicBezTo>
                  <a:pt x="10189" y="20090"/>
                  <a:pt x="9392" y="20575"/>
                  <a:pt x="8502" y="20575"/>
                </a:cubicBezTo>
                <a:cubicBezTo>
                  <a:pt x="7273" y="20575"/>
                  <a:pt x="6273" y="19649"/>
                  <a:pt x="6273" y="18509"/>
                </a:cubicBezTo>
                <a:lnTo>
                  <a:pt x="6273" y="15619"/>
                </a:lnTo>
                <a:lnTo>
                  <a:pt x="6612" y="15619"/>
                </a:lnTo>
                <a:cubicBezTo>
                  <a:pt x="8143" y="15619"/>
                  <a:pt x="9489" y="14547"/>
                  <a:pt x="9813" y="13068"/>
                </a:cubicBezTo>
                <a:lnTo>
                  <a:pt x="10423" y="10275"/>
                </a:lnTo>
                <a:cubicBezTo>
                  <a:pt x="10442" y="10189"/>
                  <a:pt x="10426" y="10102"/>
                  <a:pt x="10377" y="10027"/>
                </a:cubicBezTo>
                <a:cubicBezTo>
                  <a:pt x="10333" y="9959"/>
                  <a:pt x="10265" y="9911"/>
                  <a:pt x="10186" y="9889"/>
                </a:cubicBezTo>
                <a:lnTo>
                  <a:pt x="11438" y="4176"/>
                </a:lnTo>
                <a:cubicBezTo>
                  <a:pt x="11643" y="3240"/>
                  <a:pt x="11411" y="2274"/>
                  <a:pt x="10802" y="1529"/>
                </a:cubicBezTo>
                <a:cubicBezTo>
                  <a:pt x="10193" y="783"/>
                  <a:pt x="9287" y="356"/>
                  <a:pt x="8318" y="356"/>
                </a:cubicBezTo>
                <a:lnTo>
                  <a:pt x="8014" y="356"/>
                </a:lnTo>
                <a:lnTo>
                  <a:pt x="8014" y="325"/>
                </a:lnTo>
                <a:cubicBezTo>
                  <a:pt x="8014" y="199"/>
                  <a:pt x="7898" y="103"/>
                  <a:pt x="7772" y="123"/>
                </a:cubicBezTo>
                <a:lnTo>
                  <a:pt x="7281" y="199"/>
                </a:lnTo>
                <a:cubicBezTo>
                  <a:pt x="7177" y="77"/>
                  <a:pt x="7025" y="0"/>
                  <a:pt x="6851" y="0"/>
                </a:cubicBezTo>
                <a:cubicBezTo>
                  <a:pt x="6382" y="0"/>
                  <a:pt x="6382" y="1121"/>
                  <a:pt x="6851" y="1121"/>
                </a:cubicBezTo>
                <a:cubicBezTo>
                  <a:pt x="7025" y="1121"/>
                  <a:pt x="7177" y="1042"/>
                  <a:pt x="7281" y="920"/>
                </a:cubicBezTo>
                <a:lnTo>
                  <a:pt x="7772" y="998"/>
                </a:lnTo>
                <a:cubicBezTo>
                  <a:pt x="7898" y="1018"/>
                  <a:pt x="8014" y="920"/>
                  <a:pt x="8014" y="794"/>
                </a:cubicBezTo>
                <a:lnTo>
                  <a:pt x="8014" y="765"/>
                </a:lnTo>
                <a:lnTo>
                  <a:pt x="8318" y="765"/>
                </a:lnTo>
                <a:cubicBezTo>
                  <a:pt x="9161" y="765"/>
                  <a:pt x="9950" y="1137"/>
                  <a:pt x="10480" y="1786"/>
                </a:cubicBezTo>
                <a:cubicBezTo>
                  <a:pt x="11009" y="2435"/>
                  <a:pt x="11211" y="3274"/>
                  <a:pt x="11032" y="4088"/>
                </a:cubicBezTo>
                <a:lnTo>
                  <a:pt x="9782" y="9801"/>
                </a:lnTo>
                <a:cubicBezTo>
                  <a:pt x="9609" y="9775"/>
                  <a:pt x="9441" y="9886"/>
                  <a:pt x="9404" y="10058"/>
                </a:cubicBezTo>
                <a:lnTo>
                  <a:pt x="8793" y="12848"/>
                </a:lnTo>
                <a:cubicBezTo>
                  <a:pt x="8573" y="13856"/>
                  <a:pt x="7656" y="14588"/>
                  <a:pt x="6612" y="14588"/>
                </a:cubicBezTo>
                <a:lnTo>
                  <a:pt x="4899" y="14588"/>
                </a:lnTo>
                <a:cubicBezTo>
                  <a:pt x="3855" y="14588"/>
                  <a:pt x="2937" y="13856"/>
                  <a:pt x="2716" y="12848"/>
                </a:cubicBezTo>
                <a:lnTo>
                  <a:pt x="2106" y="10058"/>
                </a:lnTo>
                <a:cubicBezTo>
                  <a:pt x="2087" y="9971"/>
                  <a:pt x="2036" y="9897"/>
                  <a:pt x="1961" y="9849"/>
                </a:cubicBezTo>
                <a:cubicBezTo>
                  <a:pt x="1891" y="9805"/>
                  <a:pt x="1808" y="9789"/>
                  <a:pt x="1727" y="9801"/>
                </a:cubicBezTo>
                <a:lnTo>
                  <a:pt x="477" y="4088"/>
                </a:lnTo>
                <a:cubicBezTo>
                  <a:pt x="299" y="3274"/>
                  <a:pt x="502" y="2435"/>
                  <a:pt x="1031" y="1786"/>
                </a:cubicBezTo>
                <a:cubicBezTo>
                  <a:pt x="1561" y="1137"/>
                  <a:pt x="2348" y="765"/>
                  <a:pt x="3192" y="765"/>
                </a:cubicBezTo>
                <a:lnTo>
                  <a:pt x="3497" y="765"/>
                </a:lnTo>
                <a:lnTo>
                  <a:pt x="3497" y="794"/>
                </a:lnTo>
                <a:cubicBezTo>
                  <a:pt x="3497" y="920"/>
                  <a:pt x="3611" y="1018"/>
                  <a:pt x="3737" y="998"/>
                </a:cubicBezTo>
                <a:lnTo>
                  <a:pt x="4229" y="920"/>
                </a:lnTo>
                <a:cubicBezTo>
                  <a:pt x="4333" y="1042"/>
                  <a:pt x="4486" y="1121"/>
                  <a:pt x="4660" y="1121"/>
                </a:cubicBezTo>
                <a:cubicBezTo>
                  <a:pt x="5129" y="1121"/>
                  <a:pt x="5129" y="0"/>
                  <a:pt x="4660" y="0"/>
                </a:cubicBezTo>
                <a:close/>
                <a:moveTo>
                  <a:pt x="19016" y="12768"/>
                </a:moveTo>
                <a:lnTo>
                  <a:pt x="19016" y="13314"/>
                </a:lnTo>
                <a:cubicBezTo>
                  <a:pt x="18817" y="13467"/>
                  <a:pt x="18688" y="13705"/>
                  <a:pt x="18688" y="13973"/>
                </a:cubicBezTo>
                <a:cubicBezTo>
                  <a:pt x="18688" y="14433"/>
                  <a:pt x="19068" y="14808"/>
                  <a:pt x="19534" y="14808"/>
                </a:cubicBezTo>
                <a:cubicBezTo>
                  <a:pt x="20001" y="14808"/>
                  <a:pt x="20380" y="14433"/>
                  <a:pt x="20380" y="13973"/>
                </a:cubicBezTo>
                <a:cubicBezTo>
                  <a:pt x="20380" y="13705"/>
                  <a:pt x="20251" y="13467"/>
                  <a:pt x="20053" y="13314"/>
                </a:cubicBezTo>
                <a:lnTo>
                  <a:pt x="20053" y="12768"/>
                </a:lnTo>
                <a:cubicBezTo>
                  <a:pt x="20526" y="12967"/>
                  <a:pt x="20857" y="13432"/>
                  <a:pt x="20857" y="13973"/>
                </a:cubicBezTo>
                <a:cubicBezTo>
                  <a:pt x="20857" y="14694"/>
                  <a:pt x="20265" y="15282"/>
                  <a:pt x="19534" y="15282"/>
                </a:cubicBezTo>
                <a:cubicBezTo>
                  <a:pt x="18804" y="15282"/>
                  <a:pt x="18209" y="14694"/>
                  <a:pt x="18209" y="13973"/>
                </a:cubicBezTo>
                <a:cubicBezTo>
                  <a:pt x="18209" y="13432"/>
                  <a:pt x="18542" y="12967"/>
                  <a:pt x="19016" y="12768"/>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9" name="Action: HbA1c, Echo, PFT, PA pressure"/>
          <p:cNvSpPr txBox="1"/>
          <p:nvPr/>
        </p:nvSpPr>
        <p:spPr>
          <a:xfrm>
            <a:off x="3704639" y="5444415"/>
            <a:ext cx="10085833"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HbA1c, Echo, PFT, PA pressure</a:t>
            </a:r>
          </a:p>
        </p:txBody>
      </p:sp>
      <p:sp>
        <p:nvSpPr>
          <p:cNvPr id="670" name="State: TabPFN prompted with information so far"/>
          <p:cNvSpPr txBox="1"/>
          <p:nvPr/>
        </p:nvSpPr>
        <p:spPr>
          <a:xfrm>
            <a:off x="3704639" y="6319362"/>
            <a:ext cx="12308396"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TabPFN prompted with information so far</a:t>
            </a:r>
          </a:p>
        </p:txBody>
      </p:sp>
      <p:sp>
        <p:nvSpPr>
          <p:cNvPr id="682" name="Connection Line"/>
          <p:cNvSpPr/>
          <p:nvPr/>
        </p:nvSpPr>
        <p:spPr>
          <a:xfrm>
            <a:off x="4742774" y="47789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683" name="Connection Line"/>
          <p:cNvSpPr/>
          <p:nvPr/>
        </p:nvSpPr>
        <p:spPr>
          <a:xfrm>
            <a:off x="4890715" y="7346205"/>
            <a:ext cx="11956575" cy="1173409"/>
          </a:xfrm>
          <a:custGeom>
            <a:avLst/>
            <a:gdLst/>
            <a:ahLst/>
            <a:cxnLst>
              <a:cxn ang="0">
                <a:pos x="wd2" y="hd2"/>
              </a:cxn>
              <a:cxn ang="5400000">
                <a:pos x="wd2" y="hd2"/>
              </a:cxn>
              <a:cxn ang="10800000">
                <a:pos x="wd2" y="hd2"/>
              </a:cxn>
              <a:cxn ang="16200000">
                <a:pos x="wd2" y="hd2"/>
              </a:cxn>
            </a:cxnLst>
            <a:rect l="0" t="0" r="r" b="b"/>
            <a:pathLst>
              <a:path w="21600" h="16295" fill="norm" stroke="1" extrusionOk="0">
                <a:moveTo>
                  <a:pt x="21600" y="4605"/>
                </a:moveTo>
                <a:cubicBezTo>
                  <a:pt x="14096" y="21600"/>
                  <a:pt x="6896" y="20065"/>
                  <a:pt x="0" y="0"/>
                </a:cubicBezTo>
              </a:path>
            </a:pathLst>
          </a:custGeom>
          <a:ln w="88900">
            <a:solidFill>
              <a:srgbClr val="000000"/>
            </a:solidFill>
            <a:miter lim="400000"/>
            <a:tailEnd type="triangle"/>
          </a:ln>
        </p:spPr>
        <p:txBody>
          <a:bodyPr/>
          <a:lstStyle/>
          <a:p>
            <a:pPr/>
          </a:p>
        </p:txBody>
      </p:sp>
      <p:sp>
        <p:nvSpPr>
          <p:cNvPr id="673" name="Answer appended to TabPFN prompt (“state transition”)"/>
          <p:cNvSpPr txBox="1"/>
          <p:nvPr/>
        </p:nvSpPr>
        <p:spPr>
          <a:xfrm>
            <a:off x="4359890" y="8630579"/>
            <a:ext cx="12261597"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Answer appended to TabPFN prompt (“state transition”)</a:t>
            </a:r>
          </a:p>
        </p:txBody>
      </p:sp>
      <p:sp>
        <p:nvSpPr>
          <p:cNvPr id="674" name="Reward:  Loss reduction between TabPFN with vs. without new exam"/>
          <p:cNvSpPr txBox="1"/>
          <p:nvPr/>
        </p:nvSpPr>
        <p:spPr>
          <a:xfrm>
            <a:off x="17495147" y="7590855"/>
            <a:ext cx="6202169" cy="2253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3900"/>
            </a:pPr>
            <a:r>
              <a:t>Reward: </a:t>
            </a:r>
            <a:br/>
            <a:r>
              <a:t>Loss reduction between TabPFN with vs. without new exam</a:t>
            </a:r>
          </a:p>
        </p:txBody>
      </p:sp>
      <p:sp>
        <p:nvSpPr>
          <p:cNvPr id="675" name="Exam"/>
          <p:cNvSpPr txBox="1"/>
          <p:nvPr/>
        </p:nvSpPr>
        <p:spPr>
          <a:xfrm>
            <a:off x="18305913" y="5045390"/>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Exam</a:t>
            </a:r>
          </a:p>
        </p:txBody>
      </p:sp>
      <p:sp>
        <p:nvSpPr>
          <p:cNvPr id="676" name="Action that maximally resolves uncertainty"/>
          <p:cNvSpPr txBox="1"/>
          <p:nvPr/>
        </p:nvSpPr>
        <p:spPr>
          <a:xfrm>
            <a:off x="5499842" y="3921990"/>
            <a:ext cx="9212581"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Action that maximally resolves uncertainty</a:t>
            </a:r>
          </a:p>
        </p:txBody>
      </p:sp>
      <p:sp>
        <p:nvSpPr>
          <p:cNvPr id="677" name="Adaptive exams to predict prolonged ventilation"/>
          <p:cNvSpPr txBox="1"/>
          <p:nvPr>
            <p:ph type="title"/>
          </p:nvPr>
        </p:nvSpPr>
        <p:spPr>
          <a:prstGeom prst="rect">
            <a:avLst/>
          </a:prstGeom>
        </p:spPr>
        <p:txBody>
          <a:bodyPr/>
          <a:lstStyle>
            <a:lvl1pPr defTabSz="2243271">
              <a:defRPr spc="-156" sz="7820"/>
            </a:lvl1pPr>
          </a:lstStyle>
          <a:p>
            <a:pPr/>
            <a:r>
              <a:t>Adaptive exams to predict prolonged ventilation</a:t>
            </a:r>
          </a:p>
        </p:txBody>
      </p:sp>
      <p:sp>
        <p:nvSpPr>
          <p:cNvPr id="678" name="Retrospective case study"/>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Retrospective case study</a:t>
            </a:r>
          </a:p>
        </p:txBody>
      </p:sp>
      <p:sp>
        <p:nvSpPr>
          <p:cNvPr id="679" name="Today: pick exams with highest ratio of uncertainty reduction / cost"/>
          <p:cNvSpPr txBox="1"/>
          <p:nvPr/>
        </p:nvSpPr>
        <p:spPr>
          <a:xfrm>
            <a:off x="1891179" y="11235700"/>
            <a:ext cx="21256513" cy="8084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marL="609600" indent="-609600">
              <a:buSzPct val="123000"/>
              <a:buChar char="•"/>
            </a:lvl1pPr>
          </a:lstStyle>
          <a:p>
            <a:pPr/>
            <a:r>
              <a:t>Today: pick exams with highest ratio of uncertainty reduction / cost</a:t>
            </a:r>
          </a:p>
        </p:txBody>
      </p:sp>
      <p:pic>
        <p:nvPicPr>
          <p:cNvPr id="680" name="chatgpt-7977357_1280.png" descr="chatgpt-7977357_1280.png"/>
          <p:cNvPicPr>
            <a:picLocks noChangeAspect="1"/>
          </p:cNvPicPr>
          <p:nvPr/>
        </p:nvPicPr>
        <p:blipFill>
          <a:blip r:embed="rId3">
            <a:extLst/>
          </a:blip>
          <a:stretch>
            <a:fillRect/>
          </a:stretch>
        </p:blipFill>
        <p:spPr>
          <a:xfrm>
            <a:off x="1149893" y="5305914"/>
            <a:ext cx="1963669" cy="1965204"/>
          </a:xfrm>
          <a:prstGeom prst="rect">
            <a:avLst/>
          </a:prstGeom>
          <a:ln w="12700">
            <a:miter lim="400000"/>
          </a:ln>
        </p:spPr>
      </p:pic>
      <p:sp>
        <p:nvSpPr>
          <p:cNvPr id="681" name="Stethoscope"/>
          <p:cNvSpPr/>
          <p:nvPr/>
        </p:nvSpPr>
        <p:spPr>
          <a:xfrm>
            <a:off x="17938126" y="3982174"/>
            <a:ext cx="3082627" cy="3138235"/>
          </a:xfrm>
          <a:custGeom>
            <a:avLst/>
            <a:gdLst/>
            <a:ahLst/>
            <a:cxnLst>
              <a:cxn ang="0">
                <a:pos x="wd2" y="hd2"/>
              </a:cxn>
              <a:cxn ang="5400000">
                <a:pos x="wd2" y="hd2"/>
              </a:cxn>
              <a:cxn ang="10800000">
                <a:pos x="wd2" y="hd2"/>
              </a:cxn>
              <a:cxn ang="16200000">
                <a:pos x="wd2" y="hd2"/>
              </a:cxn>
            </a:cxnLst>
            <a:rect l="0" t="0" r="r" b="b"/>
            <a:pathLst>
              <a:path w="21468" h="21600" fill="norm" stroke="1" extrusionOk="0">
                <a:moveTo>
                  <a:pt x="4660" y="0"/>
                </a:moveTo>
                <a:cubicBezTo>
                  <a:pt x="4486" y="0"/>
                  <a:pt x="4333" y="77"/>
                  <a:pt x="4229" y="199"/>
                </a:cubicBezTo>
                <a:lnTo>
                  <a:pt x="3737" y="123"/>
                </a:lnTo>
                <a:cubicBezTo>
                  <a:pt x="3611" y="103"/>
                  <a:pt x="3497" y="199"/>
                  <a:pt x="3497" y="325"/>
                </a:cubicBezTo>
                <a:lnTo>
                  <a:pt x="3497" y="356"/>
                </a:lnTo>
                <a:lnTo>
                  <a:pt x="3192" y="356"/>
                </a:lnTo>
                <a:cubicBezTo>
                  <a:pt x="2222" y="356"/>
                  <a:pt x="1316" y="783"/>
                  <a:pt x="707" y="1529"/>
                </a:cubicBezTo>
                <a:cubicBezTo>
                  <a:pt x="99" y="2274"/>
                  <a:pt x="-132" y="3240"/>
                  <a:pt x="73" y="4176"/>
                </a:cubicBezTo>
                <a:lnTo>
                  <a:pt x="1323" y="9889"/>
                </a:lnTo>
                <a:cubicBezTo>
                  <a:pt x="1244" y="9911"/>
                  <a:pt x="1177" y="9959"/>
                  <a:pt x="1132" y="10027"/>
                </a:cubicBezTo>
                <a:cubicBezTo>
                  <a:pt x="1084" y="10102"/>
                  <a:pt x="1067" y="10189"/>
                  <a:pt x="1086" y="10275"/>
                </a:cubicBezTo>
                <a:lnTo>
                  <a:pt x="1696" y="13068"/>
                </a:lnTo>
                <a:cubicBezTo>
                  <a:pt x="2020" y="14547"/>
                  <a:pt x="3366" y="15619"/>
                  <a:pt x="4897" y="15619"/>
                </a:cubicBezTo>
                <a:lnTo>
                  <a:pt x="5236" y="15619"/>
                </a:lnTo>
                <a:lnTo>
                  <a:pt x="5236" y="18509"/>
                </a:lnTo>
                <a:cubicBezTo>
                  <a:pt x="5236" y="20214"/>
                  <a:pt x="6701" y="21600"/>
                  <a:pt x="8502" y="21600"/>
                </a:cubicBezTo>
                <a:cubicBezTo>
                  <a:pt x="9813" y="21600"/>
                  <a:pt x="10992" y="20863"/>
                  <a:pt x="11506" y="19721"/>
                </a:cubicBezTo>
                <a:lnTo>
                  <a:pt x="11522" y="19689"/>
                </a:lnTo>
                <a:lnTo>
                  <a:pt x="14654" y="8875"/>
                </a:lnTo>
                <a:cubicBezTo>
                  <a:pt x="14936" y="8011"/>
                  <a:pt x="15813" y="7407"/>
                  <a:pt x="16787" y="7407"/>
                </a:cubicBezTo>
                <a:cubicBezTo>
                  <a:pt x="18016" y="7407"/>
                  <a:pt x="19016" y="8335"/>
                  <a:pt x="19016" y="9475"/>
                </a:cubicBezTo>
                <a:lnTo>
                  <a:pt x="19016" y="12151"/>
                </a:lnTo>
                <a:cubicBezTo>
                  <a:pt x="18200" y="12375"/>
                  <a:pt x="17601" y="13113"/>
                  <a:pt x="17601" y="13991"/>
                </a:cubicBezTo>
                <a:cubicBezTo>
                  <a:pt x="17601" y="15047"/>
                  <a:pt x="18466" y="15902"/>
                  <a:pt x="19534" y="15902"/>
                </a:cubicBezTo>
                <a:cubicBezTo>
                  <a:pt x="20602" y="15902"/>
                  <a:pt x="21468" y="15047"/>
                  <a:pt x="21468" y="13991"/>
                </a:cubicBezTo>
                <a:cubicBezTo>
                  <a:pt x="21468" y="13113"/>
                  <a:pt x="20869" y="12375"/>
                  <a:pt x="20053" y="12151"/>
                </a:cubicBezTo>
                <a:lnTo>
                  <a:pt x="20053" y="9475"/>
                </a:lnTo>
                <a:cubicBezTo>
                  <a:pt x="20053" y="7770"/>
                  <a:pt x="18588" y="6382"/>
                  <a:pt x="16787" y="6382"/>
                </a:cubicBezTo>
                <a:cubicBezTo>
                  <a:pt x="15341" y="6382"/>
                  <a:pt x="14085" y="7261"/>
                  <a:pt x="13663" y="8570"/>
                </a:cubicBezTo>
                <a:lnTo>
                  <a:pt x="10545" y="19335"/>
                </a:lnTo>
                <a:cubicBezTo>
                  <a:pt x="10189" y="20090"/>
                  <a:pt x="9392" y="20575"/>
                  <a:pt x="8502" y="20575"/>
                </a:cubicBezTo>
                <a:cubicBezTo>
                  <a:pt x="7273" y="20575"/>
                  <a:pt x="6273" y="19649"/>
                  <a:pt x="6273" y="18509"/>
                </a:cubicBezTo>
                <a:lnTo>
                  <a:pt x="6273" y="15619"/>
                </a:lnTo>
                <a:lnTo>
                  <a:pt x="6612" y="15619"/>
                </a:lnTo>
                <a:cubicBezTo>
                  <a:pt x="8143" y="15619"/>
                  <a:pt x="9489" y="14547"/>
                  <a:pt x="9813" y="13068"/>
                </a:cubicBezTo>
                <a:lnTo>
                  <a:pt x="10423" y="10275"/>
                </a:lnTo>
                <a:cubicBezTo>
                  <a:pt x="10442" y="10189"/>
                  <a:pt x="10426" y="10102"/>
                  <a:pt x="10377" y="10027"/>
                </a:cubicBezTo>
                <a:cubicBezTo>
                  <a:pt x="10333" y="9959"/>
                  <a:pt x="10265" y="9911"/>
                  <a:pt x="10186" y="9889"/>
                </a:cubicBezTo>
                <a:lnTo>
                  <a:pt x="11438" y="4176"/>
                </a:lnTo>
                <a:cubicBezTo>
                  <a:pt x="11643" y="3240"/>
                  <a:pt x="11411" y="2274"/>
                  <a:pt x="10802" y="1529"/>
                </a:cubicBezTo>
                <a:cubicBezTo>
                  <a:pt x="10193" y="783"/>
                  <a:pt x="9287" y="356"/>
                  <a:pt x="8318" y="356"/>
                </a:cubicBezTo>
                <a:lnTo>
                  <a:pt x="8014" y="356"/>
                </a:lnTo>
                <a:lnTo>
                  <a:pt x="8014" y="325"/>
                </a:lnTo>
                <a:cubicBezTo>
                  <a:pt x="8014" y="199"/>
                  <a:pt x="7898" y="103"/>
                  <a:pt x="7772" y="123"/>
                </a:cubicBezTo>
                <a:lnTo>
                  <a:pt x="7281" y="199"/>
                </a:lnTo>
                <a:cubicBezTo>
                  <a:pt x="7177" y="77"/>
                  <a:pt x="7025" y="0"/>
                  <a:pt x="6851" y="0"/>
                </a:cubicBezTo>
                <a:cubicBezTo>
                  <a:pt x="6382" y="0"/>
                  <a:pt x="6382" y="1121"/>
                  <a:pt x="6851" y="1121"/>
                </a:cubicBezTo>
                <a:cubicBezTo>
                  <a:pt x="7025" y="1121"/>
                  <a:pt x="7177" y="1042"/>
                  <a:pt x="7281" y="920"/>
                </a:cubicBezTo>
                <a:lnTo>
                  <a:pt x="7772" y="998"/>
                </a:lnTo>
                <a:cubicBezTo>
                  <a:pt x="7898" y="1018"/>
                  <a:pt x="8014" y="920"/>
                  <a:pt x="8014" y="794"/>
                </a:cubicBezTo>
                <a:lnTo>
                  <a:pt x="8014" y="765"/>
                </a:lnTo>
                <a:lnTo>
                  <a:pt x="8318" y="765"/>
                </a:lnTo>
                <a:cubicBezTo>
                  <a:pt x="9161" y="765"/>
                  <a:pt x="9950" y="1137"/>
                  <a:pt x="10480" y="1786"/>
                </a:cubicBezTo>
                <a:cubicBezTo>
                  <a:pt x="11009" y="2435"/>
                  <a:pt x="11211" y="3274"/>
                  <a:pt x="11032" y="4088"/>
                </a:cubicBezTo>
                <a:lnTo>
                  <a:pt x="9782" y="9801"/>
                </a:lnTo>
                <a:cubicBezTo>
                  <a:pt x="9609" y="9775"/>
                  <a:pt x="9441" y="9886"/>
                  <a:pt x="9404" y="10058"/>
                </a:cubicBezTo>
                <a:lnTo>
                  <a:pt x="8793" y="12848"/>
                </a:lnTo>
                <a:cubicBezTo>
                  <a:pt x="8573" y="13856"/>
                  <a:pt x="7656" y="14588"/>
                  <a:pt x="6612" y="14588"/>
                </a:cubicBezTo>
                <a:lnTo>
                  <a:pt x="4899" y="14588"/>
                </a:lnTo>
                <a:cubicBezTo>
                  <a:pt x="3855" y="14588"/>
                  <a:pt x="2937" y="13856"/>
                  <a:pt x="2716" y="12848"/>
                </a:cubicBezTo>
                <a:lnTo>
                  <a:pt x="2106" y="10058"/>
                </a:lnTo>
                <a:cubicBezTo>
                  <a:pt x="2087" y="9971"/>
                  <a:pt x="2036" y="9897"/>
                  <a:pt x="1961" y="9849"/>
                </a:cubicBezTo>
                <a:cubicBezTo>
                  <a:pt x="1891" y="9805"/>
                  <a:pt x="1808" y="9789"/>
                  <a:pt x="1727" y="9801"/>
                </a:cubicBezTo>
                <a:lnTo>
                  <a:pt x="477" y="4088"/>
                </a:lnTo>
                <a:cubicBezTo>
                  <a:pt x="299" y="3274"/>
                  <a:pt x="502" y="2435"/>
                  <a:pt x="1031" y="1786"/>
                </a:cubicBezTo>
                <a:cubicBezTo>
                  <a:pt x="1561" y="1137"/>
                  <a:pt x="2348" y="765"/>
                  <a:pt x="3192" y="765"/>
                </a:cubicBezTo>
                <a:lnTo>
                  <a:pt x="3497" y="765"/>
                </a:lnTo>
                <a:lnTo>
                  <a:pt x="3497" y="794"/>
                </a:lnTo>
                <a:cubicBezTo>
                  <a:pt x="3497" y="920"/>
                  <a:pt x="3611" y="1018"/>
                  <a:pt x="3737" y="998"/>
                </a:cubicBezTo>
                <a:lnTo>
                  <a:pt x="4229" y="920"/>
                </a:lnTo>
                <a:cubicBezTo>
                  <a:pt x="4333" y="1042"/>
                  <a:pt x="4486" y="1121"/>
                  <a:pt x="4660" y="1121"/>
                </a:cubicBezTo>
                <a:cubicBezTo>
                  <a:pt x="5129" y="1121"/>
                  <a:pt x="5129" y="0"/>
                  <a:pt x="4660" y="0"/>
                </a:cubicBezTo>
                <a:close/>
                <a:moveTo>
                  <a:pt x="19016" y="12768"/>
                </a:moveTo>
                <a:lnTo>
                  <a:pt x="19016" y="13314"/>
                </a:lnTo>
                <a:cubicBezTo>
                  <a:pt x="18817" y="13467"/>
                  <a:pt x="18688" y="13705"/>
                  <a:pt x="18688" y="13973"/>
                </a:cubicBezTo>
                <a:cubicBezTo>
                  <a:pt x="18688" y="14433"/>
                  <a:pt x="19068" y="14808"/>
                  <a:pt x="19534" y="14808"/>
                </a:cubicBezTo>
                <a:cubicBezTo>
                  <a:pt x="20001" y="14808"/>
                  <a:pt x="20380" y="14433"/>
                  <a:pt x="20380" y="13973"/>
                </a:cubicBezTo>
                <a:cubicBezTo>
                  <a:pt x="20380" y="13705"/>
                  <a:pt x="20251" y="13467"/>
                  <a:pt x="20053" y="13314"/>
                </a:cubicBezTo>
                <a:lnTo>
                  <a:pt x="20053" y="12768"/>
                </a:lnTo>
                <a:cubicBezTo>
                  <a:pt x="20526" y="12967"/>
                  <a:pt x="20857" y="13432"/>
                  <a:pt x="20857" y="13973"/>
                </a:cubicBezTo>
                <a:cubicBezTo>
                  <a:pt x="20857" y="14694"/>
                  <a:pt x="20265" y="15282"/>
                  <a:pt x="19534" y="15282"/>
                </a:cubicBezTo>
                <a:cubicBezTo>
                  <a:pt x="18804" y="15282"/>
                  <a:pt x="18209" y="14694"/>
                  <a:pt x="18209" y="13973"/>
                </a:cubicBezTo>
                <a:cubicBezTo>
                  <a:pt x="18209" y="13432"/>
                  <a:pt x="18542" y="12967"/>
                  <a:pt x="19016" y="12768"/>
                </a:cubicBezTo>
                <a:close/>
              </a:path>
            </a:pathLst>
          </a:custGeom>
          <a:solidFill>
            <a:srgbClr val="000000"/>
          </a:solidFill>
          <a:ln w="12700">
            <a:miter lim="400000"/>
          </a:ln>
        </p:spPr>
        <p:txBody>
          <a:bodyPr lIns="50800" tIns="50800" rIns="50800" bIns="50800" anchor="ct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7" name="Adaptive exams to predict prolonged ventilation"/>
          <p:cNvSpPr txBox="1"/>
          <p:nvPr>
            <p:ph type="title"/>
          </p:nvPr>
        </p:nvSpPr>
        <p:spPr>
          <a:prstGeom prst="rect">
            <a:avLst/>
          </a:prstGeom>
        </p:spPr>
        <p:txBody>
          <a:bodyPr/>
          <a:lstStyle>
            <a:lvl1pPr defTabSz="2243271">
              <a:defRPr spc="-156" sz="7820"/>
            </a:lvl1pPr>
          </a:lstStyle>
          <a:p>
            <a:pPr/>
            <a:r>
              <a:t>Adaptive exams to predict prolonged ventilation</a:t>
            </a:r>
          </a:p>
        </p:txBody>
      </p:sp>
      <p:sp>
        <p:nvSpPr>
          <p:cNvPr id="688" name="Retrospective case study"/>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Retrospective case study</a:t>
            </a:r>
          </a:p>
        </p:txBody>
      </p:sp>
      <p:pic>
        <p:nvPicPr>
          <p:cNvPr id="689" name="acquire_auroc_cheapfirst.png" descr="acquire_auroc_cheapfirst.png"/>
          <p:cNvPicPr>
            <a:picLocks noChangeAspect="1"/>
          </p:cNvPicPr>
          <p:nvPr/>
        </p:nvPicPr>
        <p:blipFill>
          <a:blip r:embed="rId2">
            <a:extLst/>
          </a:blip>
          <a:stretch>
            <a:fillRect/>
          </a:stretch>
        </p:blipFill>
        <p:spPr>
          <a:xfrm>
            <a:off x="3614470" y="3563644"/>
            <a:ext cx="17155060" cy="9625732"/>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1" name="Conceptual advantages"/>
          <p:cNvSpPr txBox="1"/>
          <p:nvPr>
            <p:ph type="title"/>
          </p:nvPr>
        </p:nvSpPr>
        <p:spPr>
          <a:xfrm>
            <a:off x="1206500" y="1077359"/>
            <a:ext cx="21971000" cy="1433164"/>
          </a:xfrm>
          <a:prstGeom prst="rect">
            <a:avLst/>
          </a:prstGeom>
        </p:spPr>
        <p:txBody>
          <a:bodyPr/>
          <a:lstStyle/>
          <a:p>
            <a:pPr/>
            <a:r>
              <a:t>Conceptual advantages</a:t>
            </a:r>
          </a:p>
        </p:txBody>
      </p:sp>
      <p:sp>
        <p:nvSpPr>
          <p:cNvPr id="692" name="New information can be simulated by masking tokens in the tabular foundation model regardless of feature or outcome…"/>
          <p:cNvSpPr txBox="1"/>
          <p:nvPr>
            <p:ph type="body" sz="half" idx="1"/>
          </p:nvPr>
        </p:nvSpPr>
        <p:spPr>
          <a:xfrm>
            <a:off x="1118621" y="3350620"/>
            <a:ext cx="13029654" cy="9391116"/>
          </a:xfrm>
          <a:prstGeom prst="rect">
            <a:avLst/>
          </a:prstGeom>
        </p:spPr>
        <p:txBody>
          <a:bodyPr/>
          <a:lstStyle/>
          <a:p>
            <a:pPr marL="628650" indent="-457200" defTabSz="914400">
              <a:lnSpc>
                <a:spcPct val="110000"/>
              </a:lnSpc>
              <a:spcBef>
                <a:spcPts val="3500"/>
              </a:spcBef>
              <a:buSzPct val="100000"/>
            </a:pPr>
            <a:r>
              <a:t>New information can be simulated by masking tokens in the tabular foundation model regardless of feature or outcome</a:t>
            </a:r>
          </a:p>
          <a:p>
            <a:pPr marL="628650" indent="-457200" defTabSz="914400">
              <a:lnSpc>
                <a:spcPct val="110000"/>
              </a:lnSpc>
              <a:spcBef>
                <a:spcPts val="3500"/>
              </a:spcBef>
              <a:buSzPct val="100000"/>
            </a:pPr>
            <a:r>
              <a:t>Value of new info measured by comparing the sequence model’s prediction with &amp; w/o</a:t>
            </a:r>
          </a:p>
          <a:p>
            <a:pPr marL="628650" indent="-457200" defTabSz="914400">
              <a:lnSpc>
                <a:spcPct val="110000"/>
              </a:lnSpc>
              <a:spcBef>
                <a:spcPts val="3500"/>
              </a:spcBef>
              <a:buSzPct val="100000"/>
            </a:pPr>
            <a:r>
              <a:t>Rollouts have known dynamics </a:t>
            </a:r>
            <a:br/>
            <a:r>
              <a:t>(in-context learning within a transformer)</a:t>
            </a:r>
          </a:p>
          <a:p>
            <a:pPr marL="628650" indent="-457200" defTabSz="914400">
              <a:lnSpc>
                <a:spcPct val="110000"/>
              </a:lnSpc>
              <a:spcBef>
                <a:spcPts val="3500"/>
              </a:spcBef>
              <a:buSzPct val="100000"/>
            </a:pPr>
            <a:r>
              <a:t>Allows auto-differentiation-based planning</a:t>
            </a:r>
            <a:br/>
            <a:r>
              <a:t>(aka model predictive control)</a:t>
            </a:r>
          </a:p>
        </p:txBody>
      </p:sp>
      <p:grpSp>
        <p:nvGrpSpPr>
          <p:cNvPr id="700" name="Group"/>
          <p:cNvGrpSpPr/>
          <p:nvPr/>
        </p:nvGrpSpPr>
        <p:grpSpPr>
          <a:xfrm>
            <a:off x="15671800" y="4572000"/>
            <a:ext cx="6916242" cy="8322568"/>
            <a:chOff x="0" y="0"/>
            <a:chExt cx="6916241" cy="8322567"/>
          </a:xfrm>
        </p:grpSpPr>
        <p:sp>
          <p:nvSpPr>
            <p:cNvPr id="693" name="Rounded Rectangle"/>
            <p:cNvSpPr/>
            <p:nvPr/>
          </p:nvSpPr>
          <p:spPr>
            <a:xfrm>
              <a:off x="0" y="0"/>
              <a:ext cx="6916242" cy="8322568"/>
            </a:xfrm>
            <a:prstGeom prst="roundRect">
              <a:avLst>
                <a:gd name="adj" fmla="val 15000"/>
              </a:avLst>
            </a:prstGeom>
            <a:solidFill>
              <a:srgbClr val="FFFFFF">
                <a:alpha val="54331"/>
              </a:srgbClr>
            </a:solidFill>
            <a:ln w="101600" cap="flat">
              <a:solidFill>
                <a:srgbClr val="000000">
                  <a:alpha val="54331"/>
                </a:srgbClr>
              </a:solidFill>
              <a:prstDash val="sysDot"/>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grpSp>
          <p:nvGrpSpPr>
            <p:cNvPr id="699" name="Group"/>
            <p:cNvGrpSpPr/>
            <p:nvPr/>
          </p:nvGrpSpPr>
          <p:grpSpPr>
            <a:xfrm>
              <a:off x="266300" y="403714"/>
              <a:ext cx="6372455" cy="6546768"/>
              <a:chOff x="0" y="0"/>
              <a:chExt cx="6372453" cy="6546767"/>
            </a:xfrm>
          </p:grpSpPr>
          <p:sp>
            <p:nvSpPr>
              <p:cNvPr id="694" name="Rounded Rectangle"/>
              <p:cNvSpPr/>
              <p:nvPr/>
            </p:nvSpPr>
            <p:spPr>
              <a:xfrm>
                <a:off x="63068" y="942485"/>
                <a:ext cx="6246318" cy="3550940"/>
              </a:xfrm>
              <a:prstGeom prst="roundRect">
                <a:avLst>
                  <a:gd name="adj" fmla="val 26386"/>
                </a:avLst>
              </a:prstGeom>
              <a:solidFill>
                <a:srgbClr val="FFFFFF"/>
              </a:solidFill>
              <a:ln w="88900" cap="flat">
                <a:solidFill>
                  <a:srgbClr val="000000"/>
                </a:solidFill>
                <a:prstDash val="solid"/>
                <a:miter lim="400000"/>
              </a:ln>
              <a:effectLst/>
            </p:spPr>
            <p:txBody>
              <a:bodyPr wrap="square" lIns="50800" tIns="50800" rIns="50800" bIns="50800" numCol="1" anchor="ctr">
                <a:noAutofit/>
              </a:bodyPr>
              <a:lstStyle/>
              <a:p>
                <a:pPr algn="ctr" defTabSz="825500">
                  <a:lnSpc>
                    <a:spcPct val="100000"/>
                  </a:lnSpc>
                  <a:spcBef>
                    <a:spcPts val="0"/>
                  </a:spcBef>
                  <a:defRPr sz="3200">
                    <a:solidFill>
                      <a:srgbClr val="FFFFFF"/>
                    </a:solidFill>
                    <a:latin typeface="Helvetica Neue Medium"/>
                    <a:ea typeface="Helvetica Neue Medium"/>
                    <a:cs typeface="Helvetica Neue Medium"/>
                    <a:sym typeface="Helvetica Neue Medium"/>
                  </a:defRPr>
                </a:pPr>
              </a:p>
            </p:txBody>
          </p:sp>
          <p:pic>
            <p:nvPicPr>
              <p:cNvPr id="695" name="chatgpt-7977357_1280.png" descr="chatgpt-7977357_1280.png"/>
              <p:cNvPicPr>
                <a:picLocks noChangeAspect="1"/>
              </p:cNvPicPr>
              <p:nvPr/>
            </p:nvPicPr>
            <p:blipFill>
              <a:blip r:embed="rId2">
                <a:extLst/>
              </a:blip>
              <a:stretch>
                <a:fillRect/>
              </a:stretch>
            </p:blipFill>
            <p:spPr>
              <a:xfrm>
                <a:off x="2204393" y="0"/>
                <a:ext cx="1963668" cy="1965203"/>
              </a:xfrm>
              <a:prstGeom prst="rect">
                <a:avLst/>
              </a:prstGeom>
              <a:ln w="12700" cap="flat">
                <a:noFill/>
                <a:miter lim="400000"/>
              </a:ln>
              <a:effectLst/>
            </p:spPr>
          </p:pic>
          <p:sp>
            <p:nvSpPr>
              <p:cNvPr id="696" name="Real and simulated observations so far"/>
              <p:cNvSpPr/>
              <p:nvPr/>
            </p:nvSpPr>
            <p:spPr>
              <a:xfrm>
                <a:off x="0" y="2923685"/>
                <a:ext cx="637245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ctr">
                  <a:defRPr sz="4300">
                    <a:latin typeface="Helvetica Neue Light"/>
                    <a:ea typeface="Helvetica Neue Light"/>
                    <a:cs typeface="Helvetica Neue Light"/>
                    <a:sym typeface="Helvetica Neue Light"/>
                  </a:defRPr>
                </a:lvl1pPr>
              </a:lstStyle>
              <a:p>
                <a:pPr/>
                <a:r>
                  <a:t>Real and simulated observations so far</a:t>
                </a:r>
              </a:p>
            </p:txBody>
          </p:sp>
          <p:sp>
            <p:nvSpPr>
              <p:cNvPr id="697" name="Next outcome prediction"/>
              <p:cNvSpPr/>
              <p:nvPr/>
            </p:nvSpPr>
            <p:spPr>
              <a:xfrm>
                <a:off x="0" y="6546767"/>
                <a:ext cx="6372454" cy="1"/>
              </a:xfrm>
              <a:custGeom>
                <a:avLst/>
                <a:gdLst/>
                <a:ahLst/>
                <a:cxnLst>
                  <a:cxn ang="0">
                    <a:pos x="wd2" y="hd2"/>
                  </a:cxn>
                  <a:cxn ang="5400000">
                    <a:pos x="wd2" y="hd2"/>
                  </a:cxn>
                  <a:cxn ang="10800000">
                    <a:pos x="wd2" y="hd2"/>
                  </a:cxn>
                  <a:cxn ang="16200000">
                    <a:pos x="wd2" y="hd2"/>
                  </a:cxn>
                </a:cxnLst>
                <a:rect l="0" t="0" r="r" b="b"/>
                <a:pathLst>
                  <a:path w="21600" h="0" fill="norm" stroke="1" extrusionOk="0">
                    <a:moveTo>
                      <a:pt x="0" y="0"/>
                    </a:moveTo>
                    <a:lnTo>
                      <a:pt x="21600" y="0"/>
                    </a:lnTo>
                    <a:lnTo>
                      <a:pt x="21600" y="0"/>
                    </a:lnTo>
                    <a:lnTo>
                      <a:pt x="0" y="0"/>
                    </a:lnTo>
                    <a:close/>
                  </a:path>
                </a:pathLst>
              </a:cu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lvl1pPr algn="ctr">
                  <a:defRPr sz="4400">
                    <a:latin typeface="Helvetica Neue Light"/>
                    <a:ea typeface="Helvetica Neue Light"/>
                    <a:cs typeface="Helvetica Neue Light"/>
                    <a:sym typeface="Helvetica Neue Light"/>
                  </a:defRPr>
                </a:lvl1pPr>
              </a:lstStyle>
              <a:p>
                <a:pPr/>
                <a:r>
                  <a:t>Next outcome prediction</a:t>
                </a:r>
              </a:p>
            </p:txBody>
          </p:sp>
          <p:sp>
            <p:nvSpPr>
              <p:cNvPr id="698" name="Line"/>
              <p:cNvSpPr/>
              <p:nvPr/>
            </p:nvSpPr>
            <p:spPr>
              <a:xfrm flipV="1">
                <a:off x="3186226" y="4492994"/>
                <a:ext cx="1" cy="1270001"/>
              </a:xfrm>
              <a:prstGeom prst="line">
                <a:avLst/>
              </a:prstGeom>
              <a:noFill/>
              <a:ln w="101600" cap="flat">
                <a:solidFill>
                  <a:srgbClr val="000000"/>
                </a:solidFill>
                <a:prstDash val="solid"/>
                <a:miter lim="400000"/>
                <a:headEnd type="triangle" w="med" len="med"/>
              </a:ln>
              <a:effectLst/>
            </p:spPr>
            <p:txBody>
              <a:bodyPr wrap="square" lIns="50800" tIns="50800" rIns="50800" bIns="50800" numCol="1" anchor="ctr">
                <a:noAutofit/>
              </a:bodyPr>
              <a:lstStyle/>
              <a:p>
                <a:pPr/>
              </a:p>
            </p:txBody>
          </p:sp>
        </p:grpSp>
      </p:grpSp>
      <p:sp>
        <p:nvSpPr>
          <p:cNvPr id="701" name="Sequence model serves both as a state, a simulator of the future, and prediction model"/>
          <p:cNvSpPr txBox="1"/>
          <p:nvPr/>
        </p:nvSpPr>
        <p:spPr>
          <a:xfrm>
            <a:off x="15072075" y="2101850"/>
            <a:ext cx="8115692" cy="2114375"/>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Light"/>
                <a:ea typeface="Helvetica Neue Light"/>
                <a:cs typeface="Helvetica Neue Light"/>
                <a:sym typeface="Helvetica Neue Light"/>
              </a:defRPr>
            </a:lvl1pPr>
          </a:lstStyle>
          <a:p>
            <a:pPr/>
            <a:r>
              <a:t>Sequence model serves both as a state, a simulator of the future, and prediction model</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3" name="Natural language example"/>
          <p:cNvSpPr txBox="1"/>
          <p:nvPr>
            <p:ph type="title"/>
          </p:nvPr>
        </p:nvSpPr>
        <p:spPr>
          <a:prstGeom prst="rect">
            <a:avLst/>
          </a:prstGeom>
        </p:spPr>
        <p:txBody>
          <a:bodyPr/>
          <a:lstStyle/>
          <a:p>
            <a:pPr/>
            <a:r>
              <a:t>Natural language example</a:t>
            </a:r>
          </a:p>
        </p:txBody>
      </p:sp>
      <p:sp>
        <p:nvSpPr>
          <p:cNvPr id="704" name="Real-world dataset from an online education platform"/>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Real-world dataset from an online education platform</a:t>
            </a:r>
          </a:p>
        </p:txBody>
      </p:sp>
      <p:sp>
        <p:nvSpPr>
          <p:cNvPr id="705" name="Diagnostic questions: The NeurIPS 2020 education challenge. https://diagnosticquestions.com/   Wang et al. (2020)"/>
          <p:cNvSpPr txBox="1"/>
          <p:nvPr/>
        </p:nvSpPr>
        <p:spPr>
          <a:xfrm>
            <a:off x="-760415" y="13191278"/>
            <a:ext cx="17437757" cy="44902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2300"/>
            </a:pPr>
            <a:r>
              <a:t>Diagnostic questions: The NeurIPS 2020 education challenge. </a:t>
            </a:r>
            <a:r>
              <a:rPr u="sng">
                <a:hlinkClick r:id="rId2" invalidUrl="" action="" tgtFrame="" tooltip="" history="1" highlightClick="0" endSnd="0"/>
              </a:rPr>
              <a:t>https://diagnosticquestions.com/</a:t>
            </a:r>
            <a:r>
              <a:t>   Wang et al. (2020)</a:t>
            </a:r>
          </a:p>
        </p:txBody>
      </p:sp>
      <p:pic>
        <p:nvPicPr>
          <p:cNvPr id="706" name="Screenshot 2025-04-02 at 11.18.13 AM.png" descr="Screenshot 2025-04-02 at 11.18.13 AM.png"/>
          <p:cNvPicPr>
            <a:picLocks noChangeAspect="1"/>
          </p:cNvPicPr>
          <p:nvPr/>
        </p:nvPicPr>
        <p:blipFill>
          <a:blip r:embed="rId3">
            <a:extLst/>
          </a:blip>
          <a:stretch>
            <a:fillRect/>
          </a:stretch>
        </p:blipFill>
        <p:spPr>
          <a:xfrm>
            <a:off x="4249990" y="7989213"/>
            <a:ext cx="8362748" cy="4587163"/>
          </a:xfrm>
          <a:prstGeom prst="rect">
            <a:avLst/>
          </a:prstGeom>
          <a:ln w="12700">
            <a:miter lim="400000"/>
          </a:ln>
        </p:spPr>
      </p:pic>
      <p:sp>
        <p:nvSpPr>
          <p:cNvPr id="707" name="Example question from EEDI"/>
          <p:cNvSpPr txBox="1"/>
          <p:nvPr/>
        </p:nvSpPr>
        <p:spPr>
          <a:xfrm>
            <a:off x="1119289" y="9132408"/>
            <a:ext cx="2807238" cy="1902784"/>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sz="4200">
                <a:latin typeface="Helvetica Neue Thin"/>
                <a:ea typeface="Helvetica Neue Thin"/>
                <a:cs typeface="Helvetica Neue Thin"/>
                <a:sym typeface="Helvetica Neue Thin"/>
              </a:defRPr>
            </a:lvl1pPr>
          </a:lstStyle>
          <a:p>
            <a:pPr/>
            <a:r>
              <a:t>Example question from EEDI</a:t>
            </a:r>
          </a:p>
        </p:txBody>
      </p:sp>
      <p:sp>
        <p:nvSpPr>
          <p:cNvPr id="708" name="~1K multiple choice questions on algebra, number theory, and geometry…"/>
          <p:cNvSpPr txBox="1"/>
          <p:nvPr>
            <p:ph type="body" sz="quarter" idx="1"/>
          </p:nvPr>
        </p:nvSpPr>
        <p:spPr>
          <a:xfrm>
            <a:off x="1517980" y="4248504"/>
            <a:ext cx="11661882" cy="3714472"/>
          </a:xfrm>
          <a:prstGeom prst="rect">
            <a:avLst/>
          </a:prstGeom>
        </p:spPr>
        <p:txBody>
          <a:bodyPr/>
          <a:lstStyle/>
          <a:p>
            <a:pPr>
              <a:spcBef>
                <a:spcPts val="4200"/>
              </a:spcBef>
            </a:pPr>
            <a:r>
              <a:t>~1K multiple choice questions on algebra, number theory, and geometry</a:t>
            </a:r>
          </a:p>
          <a:p>
            <a:pPr>
              <a:spcBef>
                <a:spcPts val="4200"/>
              </a:spcBef>
            </a:pPr>
            <a:r>
              <a:t>Finetune Llama 3.1on individual responses from students (LoRA)</a:t>
            </a:r>
          </a:p>
        </p:txBody>
      </p:sp>
      <p:pic>
        <p:nvPicPr>
          <p:cNvPr id="709" name="adaptive-test-simple-slide39.mp4" descr="adaptive-test-simple-slide39.mp4"/>
          <p:cNvPicPr>
            <a:picLocks noChangeAspect="0"/>
          </p:cNvPicPr>
          <p:nvPr>
            <a:videoFile r:link="rId4"/>
            <p:extLst>
              <p:ext uri="{DAA4B4D4-6D71-4841-9C94-3DE7FCFB9230}">
                <p14:media xmlns:p14="http://schemas.microsoft.com/office/powerpoint/2010/main" r:embed="rId5"/>
              </p:ext>
            </p:extLst>
          </p:nvPr>
        </p:nvPicPr>
        <p:blipFill>
          <a:blip r:embed="rId6">
            <a:extLst/>
          </a:blip>
          <a:stretch>
            <a:fillRect/>
          </a:stretch>
        </p:blipFill>
        <p:spPr>
          <a:xfrm>
            <a:off x="13913941" y="3804509"/>
            <a:ext cx="9906001" cy="91440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22767" fill="hold"/>
                                        <p:tgtEl>
                                          <p:spTgt spid="709"/>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709"/>
                </p:tgtEl>
              </p:cMediaNode>
            </p:video>
            <p:seq concurrent="1" prevAc="none" nextAc="seek">
              <p:cTn id="8" evtFilter="cancelBubble" nodeType="interactiveSeq" restart="whenNotActive" fill="hold">
                <p:stCondLst>
                  <p:cond delay="0" evt="onClick">
                    <p:tgtEl>
                      <p:spTgt spid="709"/>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709"/>
                                        </p:tgtEl>
                                      </p:cBhvr>
                                    </p:cmd>
                                  </p:childTnLst>
                                </p:cTn>
                              </p:par>
                            </p:childTnLst>
                          </p:cTn>
                        </p:par>
                      </p:childTnLst>
                    </p:cTn>
                  </p:par>
                </p:childTnLst>
              </p:cTn>
              <p:nextCondLst>
                <p:cond delay="0" evt="onClick">
                  <p:tgtEl>
                    <p:spTgt spid="709"/>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11" name="Natural language example"/>
          <p:cNvSpPr txBox="1"/>
          <p:nvPr>
            <p:ph type="title"/>
          </p:nvPr>
        </p:nvSpPr>
        <p:spPr>
          <a:prstGeom prst="rect">
            <a:avLst/>
          </a:prstGeom>
        </p:spPr>
        <p:txBody>
          <a:bodyPr/>
          <a:lstStyle/>
          <a:p>
            <a:pPr/>
            <a:r>
              <a:t>Natural language example</a:t>
            </a:r>
          </a:p>
        </p:txBody>
      </p:sp>
      <p:sp>
        <p:nvSpPr>
          <p:cNvPr id="712" name="Real-world dataset from an online education platform"/>
          <p:cNvSpPr txBox="1"/>
          <p:nvPr>
            <p:ph type="body" idx="21"/>
          </p:nvPr>
        </p:nvSpPr>
        <p:spPr>
          <a:prstGeom prst="rect">
            <a:avLst/>
          </a:prstGeom>
          <a:extLst>
            <a:ext uri="{C572A759-6A51-4108-AA02-DFA0A04FC94B}">
              <ma14:wrappingTextBoxFlag xmlns:ma14="http://schemas.microsoft.com/office/mac/drawingml/2011/main" val="1"/>
            </a:ext>
          </a:extLst>
        </p:spPr>
        <p:txBody>
          <a:bodyPr/>
          <a:lstStyle/>
          <a:p>
            <a:pPr/>
            <a:r>
              <a:t>Real-world dataset from an online education platform</a:t>
            </a:r>
          </a:p>
        </p:txBody>
      </p:sp>
      <p:sp>
        <p:nvSpPr>
          <p:cNvPr id="713" name="~1K multiple choice questions on algebra, number theory, and geometry…"/>
          <p:cNvSpPr txBox="1"/>
          <p:nvPr>
            <p:ph type="body" sz="half" idx="1"/>
          </p:nvPr>
        </p:nvSpPr>
        <p:spPr>
          <a:xfrm>
            <a:off x="12058980" y="4121504"/>
            <a:ext cx="11661882" cy="8256012"/>
          </a:xfrm>
          <a:prstGeom prst="rect">
            <a:avLst/>
          </a:prstGeom>
        </p:spPr>
        <p:txBody>
          <a:bodyPr/>
          <a:lstStyle/>
          <a:p>
            <a:pPr>
              <a:spcBef>
                <a:spcPts val="4200"/>
              </a:spcBef>
            </a:pPr>
            <a:r>
              <a:t>~1K multiple choice questions on algebra, number theory, and geometry</a:t>
            </a:r>
          </a:p>
          <a:p>
            <a:pPr>
              <a:spcBef>
                <a:spcPts val="4200"/>
              </a:spcBef>
            </a:pPr>
            <a:r>
              <a:t>Finetune Llama 3.1on individual responses from students (LoRA)</a:t>
            </a:r>
          </a:p>
        </p:txBody>
      </p:sp>
      <p:pic>
        <p:nvPicPr>
          <p:cNvPr id="714" name="Screenshot 2026-05-26 at 6.03.20 PM.png" descr="Screenshot 2026-05-26 at 6.03.20 PM.png"/>
          <p:cNvPicPr>
            <a:picLocks noChangeAspect="1"/>
          </p:cNvPicPr>
          <p:nvPr/>
        </p:nvPicPr>
        <p:blipFill>
          <a:blip r:embed="rId2">
            <a:extLst/>
          </a:blip>
          <a:stretch>
            <a:fillRect/>
          </a:stretch>
        </p:blipFill>
        <p:spPr>
          <a:xfrm>
            <a:off x="11934053" y="7876547"/>
            <a:ext cx="10777350" cy="5462493"/>
          </a:xfrm>
          <a:prstGeom prst="rect">
            <a:avLst/>
          </a:prstGeom>
          <a:ln w="12700">
            <a:miter lim="400000"/>
          </a:ln>
        </p:spPr>
      </p:pic>
      <p:sp>
        <p:nvSpPr>
          <p:cNvPr id="715" name="Diagnostic questions: The NeurIPS 2020 education challenge. https://diagnosticquestions.com/   Wang et al. (2020)"/>
          <p:cNvSpPr txBox="1"/>
          <p:nvPr/>
        </p:nvSpPr>
        <p:spPr>
          <a:xfrm>
            <a:off x="1855785" y="11270745"/>
            <a:ext cx="8918438" cy="7698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defRPr sz="2300"/>
            </a:pPr>
            <a:r>
              <a:t>Diagnostic questions: The NeurIPS 2020 education challenge. </a:t>
            </a:r>
            <a:r>
              <a:rPr u="sng">
                <a:hlinkClick r:id="rId3" invalidUrl="" action="" tgtFrame="" tooltip="" history="1" highlightClick="0" endSnd="0"/>
              </a:rPr>
              <a:t>https://diagnosticquestions.com/</a:t>
            </a:r>
            <a:r>
              <a:t>   Wang et al. (2020)</a:t>
            </a:r>
          </a:p>
        </p:txBody>
      </p:sp>
      <p:pic>
        <p:nvPicPr>
          <p:cNvPr id="716" name="Screenshot 2025-04-02 at 11.18.13 AM.png" descr="Screenshot 2025-04-02 at 11.18.13 AM.png"/>
          <p:cNvPicPr>
            <a:picLocks noChangeAspect="1"/>
          </p:cNvPicPr>
          <p:nvPr/>
        </p:nvPicPr>
        <p:blipFill>
          <a:blip r:embed="rId4">
            <a:extLst/>
          </a:blip>
          <a:stretch>
            <a:fillRect/>
          </a:stretch>
        </p:blipFill>
        <p:spPr>
          <a:xfrm>
            <a:off x="795590" y="5617508"/>
            <a:ext cx="10199528" cy="5594679"/>
          </a:xfrm>
          <a:prstGeom prst="rect">
            <a:avLst/>
          </a:prstGeom>
          <a:ln w="12700">
            <a:miter lim="400000"/>
          </a:ln>
        </p:spPr>
      </p:pic>
      <p:sp>
        <p:nvSpPr>
          <p:cNvPr id="717" name="Example question from EEDI"/>
          <p:cNvSpPr txBox="1"/>
          <p:nvPr/>
        </p:nvSpPr>
        <p:spPr>
          <a:xfrm>
            <a:off x="2262289" y="4498549"/>
            <a:ext cx="7266129" cy="80781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a:latin typeface="Helvetica Neue Thin"/>
                <a:ea typeface="Helvetica Neue Thin"/>
                <a:cs typeface="Helvetica Neue Thin"/>
                <a:sym typeface="Helvetica Neue Thin"/>
              </a:defRPr>
            </a:lvl1pPr>
          </a:lstStyle>
          <a:p>
            <a:pPr/>
            <a:r>
              <a:t>Example question from EEDI</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9" name="Natural language example"/>
          <p:cNvSpPr txBox="1"/>
          <p:nvPr>
            <p:ph type="title"/>
          </p:nvPr>
        </p:nvSpPr>
        <p:spPr>
          <a:prstGeom prst="rect">
            <a:avLst/>
          </a:prstGeom>
        </p:spPr>
        <p:txBody>
          <a:bodyPr/>
          <a:lstStyle/>
          <a:p>
            <a:pPr/>
            <a:r>
              <a:t>Natural language example</a:t>
            </a:r>
          </a:p>
        </p:txBody>
      </p:sp>
      <p:pic>
        <p:nvPicPr>
          <p:cNvPr id="720" name="eedi_calibration.png" descr="eedi_calibration.png"/>
          <p:cNvPicPr>
            <a:picLocks noChangeAspect="1"/>
          </p:cNvPicPr>
          <p:nvPr/>
        </p:nvPicPr>
        <p:blipFill>
          <a:blip r:embed="rId2">
            <a:extLst/>
          </a:blip>
          <a:srcRect l="26590" t="0" r="49989" b="0"/>
          <a:stretch>
            <a:fillRect/>
          </a:stretch>
        </p:blipFill>
        <p:spPr>
          <a:xfrm>
            <a:off x="3492500" y="5528062"/>
            <a:ext cx="8271499" cy="7833253"/>
          </a:xfrm>
          <a:prstGeom prst="rect">
            <a:avLst/>
          </a:prstGeom>
          <a:ln w="12700">
            <a:miter lim="400000"/>
          </a:ln>
        </p:spPr>
      </p:pic>
      <p:sp>
        <p:nvSpPr>
          <p:cNvPr id="721" name="Predicted probabilities on student answer sensible?"/>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25500">
              <a:lnSpc>
                <a:spcPct val="100000"/>
              </a:lnSpc>
              <a:spcBef>
                <a:spcPts val="0"/>
              </a:spcBef>
              <a:defRPr b="1" sz="5500"/>
            </a:lvl1pPr>
          </a:lstStyle>
          <a:p>
            <a:pPr/>
            <a:r>
              <a:t>Predicted probabilities on student answer sensible?</a:t>
            </a:r>
          </a:p>
        </p:txBody>
      </p:sp>
      <p:sp>
        <p:nvSpPr>
          <p:cNvPr id="722" name="y = Fraction( correct | confidence = x);  we want this to be equal to x"/>
          <p:cNvSpPr txBox="1"/>
          <p:nvPr>
            <p:ph type="body" sz="quarter" idx="1"/>
          </p:nvPr>
        </p:nvSpPr>
        <p:spPr>
          <a:xfrm>
            <a:off x="1206500" y="4165645"/>
            <a:ext cx="21971000" cy="1142747"/>
          </a:xfrm>
          <a:prstGeom prst="rect">
            <a:avLst/>
          </a:prstGeom>
        </p:spPr>
        <p:txBody>
          <a:bodyPr/>
          <a:lstStyle>
            <a:lvl1pPr marL="0" indent="0">
              <a:buSzTx/>
              <a:buNone/>
            </a:lvl1pPr>
          </a:lstStyle>
          <a:p>
            <a:pPr/>
            <a:r>
              <a:t>y = Fraction( correct | confidence = x);  we want this to be equal to x</a:t>
            </a:r>
          </a:p>
        </p:txBody>
      </p:sp>
      <p:pic>
        <p:nvPicPr>
          <p:cNvPr id="723" name="eedi_calibration.png" descr="eedi_calibration.png"/>
          <p:cNvPicPr>
            <a:picLocks noChangeAspect="1"/>
          </p:cNvPicPr>
          <p:nvPr/>
        </p:nvPicPr>
        <p:blipFill>
          <a:blip r:embed="rId2">
            <a:extLst/>
          </a:blip>
          <a:srcRect l="75574" t="0" r="0" b="0"/>
          <a:stretch>
            <a:fillRect/>
          </a:stretch>
        </p:blipFill>
        <p:spPr>
          <a:xfrm>
            <a:off x="13174662" y="5528062"/>
            <a:ext cx="8626535" cy="7833071"/>
          </a:xfrm>
          <a:prstGeom prst="rect">
            <a:avLst/>
          </a:prstGeom>
          <a:ln w="12700">
            <a:miter lim="400000"/>
          </a:ln>
        </p:spPr>
      </p:pic>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728" name="Group"/>
          <p:cNvGrpSpPr/>
          <p:nvPr/>
        </p:nvGrpSpPr>
        <p:grpSpPr>
          <a:xfrm>
            <a:off x="2071433" y="3953800"/>
            <a:ext cx="19859299" cy="2262977"/>
            <a:chOff x="0" y="0"/>
            <a:chExt cx="19859297" cy="2262975"/>
          </a:xfrm>
        </p:grpSpPr>
        <p:sp>
          <p:nvSpPr>
            <p:cNvPr id="725" name="Rounded Rectangle"/>
            <p:cNvSpPr/>
            <p:nvPr/>
          </p:nvSpPr>
          <p:spPr>
            <a:xfrm>
              <a:off x="0" y="0"/>
              <a:ext cx="19859298" cy="2262976"/>
            </a:xfrm>
            <a:prstGeom prst="roundRect">
              <a:avLst>
                <a:gd name="adj" fmla="val 32717"/>
              </a:avLst>
            </a:prstGeom>
            <a:solidFill>
              <a:srgbClr val="FFFFFF"/>
            </a:solidFill>
            <a:ln w="76200" cap="flat">
              <a:solidFill>
                <a:srgbClr val="000000"/>
              </a:solidFill>
              <a:prstDash val="solid"/>
              <a:miter lim="400000"/>
            </a:ln>
            <a:effectLst/>
          </p:spPr>
          <p:txBody>
            <a:bodyPr wrap="square" lIns="50800" tIns="50800" rIns="50800" bIns="50800" numCol="1" anchor="ctr">
              <a:no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p>
          </p:txBody>
        </p:sp>
        <p:sp>
          <p:nvSpPr>
            <p:cNvPr id="726" name="Predictive view"/>
            <p:cNvSpPr txBox="1"/>
            <p:nvPr/>
          </p:nvSpPr>
          <p:spPr>
            <a:xfrm>
              <a:off x="576870" y="678033"/>
              <a:ext cx="4211422" cy="808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Predictive view</a:t>
              </a:r>
            </a:p>
          </p:txBody>
        </p:sp>
        <p:sp>
          <p:nvSpPr>
            <p:cNvPr id="727" name="Reduce uncertainty on future responses as measured by Entropy( student answers to all questions in problem bank )"/>
            <p:cNvSpPr txBox="1"/>
            <p:nvPr/>
          </p:nvSpPr>
          <p:spPr>
            <a:xfrm>
              <a:off x="5587934" y="374621"/>
              <a:ext cx="13032741" cy="15137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r>
                <a:t>Reduce uncertainty on future responses as measured by</a:t>
              </a:r>
              <a:br/>
              <a:r>
                <a:t>Entropy( student answers to all questions in problem bank )</a:t>
              </a:r>
            </a:p>
          </p:txBody>
        </p:sp>
      </p:grpSp>
      <p:sp>
        <p:nvSpPr>
          <p:cNvPr id="729" name="Adaptive exams for student assessment"/>
          <p:cNvSpPr txBox="1"/>
          <p:nvPr>
            <p:ph type="title"/>
          </p:nvPr>
        </p:nvSpPr>
        <p:spPr>
          <a:prstGeom prst="rect">
            <a:avLst/>
          </a:prstGeom>
        </p:spPr>
        <p:txBody>
          <a:bodyPr/>
          <a:lstStyle/>
          <a:p>
            <a:pPr/>
            <a:r>
              <a:t>Adaptive exams for student assessment</a:t>
            </a:r>
          </a:p>
        </p:txBody>
      </p:sp>
      <p:sp>
        <p:nvSpPr>
          <p:cNvPr id="730" name="Subtitle"/>
          <p:cNvSpPr txBox="1"/>
          <p:nvPr/>
        </p:nvSpPr>
        <p:spPr>
          <a:xfrm>
            <a:off x="1206500" y="2372961"/>
            <a:ext cx="21971000" cy="86005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defTabSz="2438337">
              <a:defRPr b="1" sz="5100"/>
            </a:lvl1pPr>
          </a:lstStyle>
          <a:p>
            <a:pPr/>
            <a:r>
              <a:t>MDP formulation</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32" name="chatgpt-7977357_1280.png" descr="chatgpt-7977357_1280.png"/>
          <p:cNvPicPr>
            <a:picLocks noChangeAspect="1"/>
          </p:cNvPicPr>
          <p:nvPr/>
        </p:nvPicPr>
        <p:blipFill>
          <a:blip r:embed="rId2">
            <a:extLst/>
          </a:blip>
          <a:stretch>
            <a:fillRect/>
          </a:stretch>
        </p:blipFill>
        <p:spPr>
          <a:xfrm>
            <a:off x="1554833" y="8430114"/>
            <a:ext cx="1963668" cy="1965204"/>
          </a:xfrm>
          <a:prstGeom prst="rect">
            <a:avLst/>
          </a:prstGeom>
          <a:ln w="12700">
            <a:miter lim="400000"/>
          </a:ln>
        </p:spPr>
      </p:pic>
      <p:sp>
        <p:nvSpPr>
          <p:cNvPr id="733" name="Action: which question to pick next?"/>
          <p:cNvSpPr txBox="1"/>
          <p:nvPr/>
        </p:nvSpPr>
        <p:spPr>
          <a:xfrm>
            <a:off x="3882439" y="8644815"/>
            <a:ext cx="9397747"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question to pick next?</a:t>
            </a:r>
          </a:p>
        </p:txBody>
      </p:sp>
      <p:sp>
        <p:nvSpPr>
          <p:cNvPr id="734" name="State: current posterior"/>
          <p:cNvSpPr txBox="1"/>
          <p:nvPr/>
        </p:nvSpPr>
        <p:spPr>
          <a:xfrm>
            <a:off x="3882439" y="9519762"/>
            <a:ext cx="6009895"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a:t>
            </a:r>
          </a:p>
        </p:txBody>
      </p:sp>
      <p:grpSp>
        <p:nvGrpSpPr>
          <p:cNvPr id="738" name="Group"/>
          <p:cNvGrpSpPr/>
          <p:nvPr/>
        </p:nvGrpSpPr>
        <p:grpSpPr>
          <a:xfrm>
            <a:off x="2071433" y="3953800"/>
            <a:ext cx="19859299" cy="2262977"/>
            <a:chOff x="0" y="0"/>
            <a:chExt cx="19859297" cy="2262975"/>
          </a:xfrm>
        </p:grpSpPr>
        <p:sp>
          <p:nvSpPr>
            <p:cNvPr id="735" name="Rounded Rectangle"/>
            <p:cNvSpPr/>
            <p:nvPr/>
          </p:nvSpPr>
          <p:spPr>
            <a:xfrm>
              <a:off x="0" y="0"/>
              <a:ext cx="19859298" cy="2262976"/>
            </a:xfrm>
            <a:prstGeom prst="roundRect">
              <a:avLst>
                <a:gd name="adj" fmla="val 32717"/>
              </a:avLst>
            </a:prstGeom>
            <a:solidFill>
              <a:srgbClr val="FFFFFF"/>
            </a:solidFill>
            <a:ln w="76200" cap="flat">
              <a:solidFill>
                <a:srgbClr val="000000"/>
              </a:solidFill>
              <a:prstDash val="solid"/>
              <a:miter lim="400000"/>
            </a:ln>
            <a:effectLst/>
          </p:spPr>
          <p:txBody>
            <a:bodyPr wrap="square" lIns="50800" tIns="50800" rIns="50800" bIns="50800" numCol="1" anchor="ctr">
              <a:no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p>
          </p:txBody>
        </p:sp>
        <p:sp>
          <p:nvSpPr>
            <p:cNvPr id="736" name="Predictive view"/>
            <p:cNvSpPr txBox="1"/>
            <p:nvPr/>
          </p:nvSpPr>
          <p:spPr>
            <a:xfrm>
              <a:off x="576870" y="678033"/>
              <a:ext cx="4211422" cy="808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Predictive view</a:t>
              </a:r>
            </a:p>
          </p:txBody>
        </p:sp>
        <p:sp>
          <p:nvSpPr>
            <p:cNvPr id="737" name="Reduce uncertainty on future responses as measured by Entropy( student answers to all questions in problem bank )"/>
            <p:cNvSpPr txBox="1"/>
            <p:nvPr/>
          </p:nvSpPr>
          <p:spPr>
            <a:xfrm>
              <a:off x="5587934" y="374621"/>
              <a:ext cx="13032741" cy="15137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r>
                <a:t>Reduce uncertainty on future responses as measured by</a:t>
              </a:r>
              <a:br/>
              <a:r>
                <a:t>Entropy( student answers to all questions in problem bank )</a:t>
              </a:r>
            </a:p>
          </p:txBody>
        </p:sp>
      </p:grpSp>
      <p:sp>
        <p:nvSpPr>
          <p:cNvPr id="739" name="Adaptive exams for student assessment"/>
          <p:cNvSpPr txBox="1"/>
          <p:nvPr>
            <p:ph type="title"/>
          </p:nvPr>
        </p:nvSpPr>
        <p:spPr>
          <a:prstGeom prst="rect">
            <a:avLst/>
          </a:prstGeom>
        </p:spPr>
        <p:txBody>
          <a:bodyPr/>
          <a:lstStyle/>
          <a:p>
            <a:pPr/>
            <a:r>
              <a:t>Adaptive exams for student assessment</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41" name="chatgpt-7977357_1280.png" descr="chatgpt-7977357_1280.png"/>
          <p:cNvPicPr>
            <a:picLocks noChangeAspect="1"/>
          </p:cNvPicPr>
          <p:nvPr/>
        </p:nvPicPr>
        <p:blipFill>
          <a:blip r:embed="rId2">
            <a:extLst/>
          </a:blip>
          <a:stretch>
            <a:fillRect/>
          </a:stretch>
        </p:blipFill>
        <p:spPr>
          <a:xfrm>
            <a:off x="1554833" y="8430114"/>
            <a:ext cx="1963668" cy="1965204"/>
          </a:xfrm>
          <a:prstGeom prst="rect">
            <a:avLst/>
          </a:prstGeom>
          <a:ln w="12700">
            <a:miter lim="400000"/>
          </a:ln>
        </p:spPr>
      </p:pic>
      <p:sp>
        <p:nvSpPr>
          <p:cNvPr id="742" name="Action: which question to pick next?"/>
          <p:cNvSpPr txBox="1"/>
          <p:nvPr/>
        </p:nvSpPr>
        <p:spPr>
          <a:xfrm>
            <a:off x="3882439" y="8644815"/>
            <a:ext cx="9397747"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question to pick next?</a:t>
            </a:r>
          </a:p>
        </p:txBody>
      </p:sp>
      <p:sp>
        <p:nvSpPr>
          <p:cNvPr id="743" name="State: current posterior"/>
          <p:cNvSpPr txBox="1"/>
          <p:nvPr/>
        </p:nvSpPr>
        <p:spPr>
          <a:xfrm>
            <a:off x="3882439" y="9519762"/>
            <a:ext cx="6009895"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a:t>
            </a:r>
          </a:p>
        </p:txBody>
      </p:sp>
      <p:sp>
        <p:nvSpPr>
          <p:cNvPr id="751" name="Connection Line"/>
          <p:cNvSpPr/>
          <p:nvPr/>
        </p:nvSpPr>
        <p:spPr>
          <a:xfrm>
            <a:off x="4920574" y="79793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745" name="Select Q that can maximally resolve future uncertainty"/>
          <p:cNvSpPr txBox="1"/>
          <p:nvPr/>
        </p:nvSpPr>
        <p:spPr>
          <a:xfrm>
            <a:off x="4823571" y="7126545"/>
            <a:ext cx="1178255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Select Q that can maximally resolve future uncertainty</a:t>
            </a:r>
          </a:p>
        </p:txBody>
      </p:sp>
      <p:grpSp>
        <p:nvGrpSpPr>
          <p:cNvPr id="749" name="Group"/>
          <p:cNvGrpSpPr/>
          <p:nvPr/>
        </p:nvGrpSpPr>
        <p:grpSpPr>
          <a:xfrm>
            <a:off x="2071433" y="3953800"/>
            <a:ext cx="19859299" cy="2262977"/>
            <a:chOff x="0" y="0"/>
            <a:chExt cx="19859297" cy="2262975"/>
          </a:xfrm>
        </p:grpSpPr>
        <p:sp>
          <p:nvSpPr>
            <p:cNvPr id="746" name="Rounded Rectangle"/>
            <p:cNvSpPr/>
            <p:nvPr/>
          </p:nvSpPr>
          <p:spPr>
            <a:xfrm>
              <a:off x="0" y="0"/>
              <a:ext cx="19859298" cy="2262976"/>
            </a:xfrm>
            <a:prstGeom prst="roundRect">
              <a:avLst>
                <a:gd name="adj" fmla="val 32717"/>
              </a:avLst>
            </a:prstGeom>
            <a:solidFill>
              <a:srgbClr val="FFFFFF"/>
            </a:solidFill>
            <a:ln w="76200" cap="flat">
              <a:solidFill>
                <a:srgbClr val="000000"/>
              </a:solidFill>
              <a:prstDash val="solid"/>
              <a:miter lim="400000"/>
            </a:ln>
            <a:effectLst/>
          </p:spPr>
          <p:txBody>
            <a:bodyPr wrap="square" lIns="50800" tIns="50800" rIns="50800" bIns="50800" numCol="1" anchor="ctr">
              <a:no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p>
          </p:txBody>
        </p:sp>
        <p:sp>
          <p:nvSpPr>
            <p:cNvPr id="747" name="Predictive view"/>
            <p:cNvSpPr txBox="1"/>
            <p:nvPr/>
          </p:nvSpPr>
          <p:spPr>
            <a:xfrm>
              <a:off x="576870" y="678033"/>
              <a:ext cx="4211422" cy="808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Predictive view</a:t>
              </a:r>
            </a:p>
          </p:txBody>
        </p:sp>
        <p:sp>
          <p:nvSpPr>
            <p:cNvPr id="748" name="Reduce uncertainty on future responses as measured by Entropy( student answers to all questions in problem bank )"/>
            <p:cNvSpPr txBox="1"/>
            <p:nvPr/>
          </p:nvSpPr>
          <p:spPr>
            <a:xfrm>
              <a:off x="5587934" y="374621"/>
              <a:ext cx="13032741" cy="15137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r>
                <a:t>Reduce uncertainty on future responses as measured by</a:t>
              </a:r>
              <a:br/>
              <a:r>
                <a:t>Entropy( student answers to all questions in problem bank )</a:t>
              </a:r>
            </a:p>
          </p:txBody>
        </p:sp>
      </p:grpSp>
      <p:sp>
        <p:nvSpPr>
          <p:cNvPr id="750" name="Adaptive exams for student assessment"/>
          <p:cNvSpPr txBox="1"/>
          <p:nvPr>
            <p:ph type="title"/>
          </p:nvPr>
        </p:nvSpPr>
        <p:spPr>
          <a:prstGeom prst="rect">
            <a:avLst/>
          </a:prstGeom>
        </p:spPr>
        <p:txBody>
          <a:bodyPr/>
          <a:lstStyle/>
          <a:p>
            <a:pPr/>
            <a:r>
              <a:t>Adaptive exams for student assessment</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53" name="Screenshot 2025-04-02 at 1.06.41 PM.png" descr="Screenshot 2025-04-02 at 1.06.41 PM.png"/>
          <p:cNvPicPr>
            <a:picLocks noChangeAspect="1"/>
          </p:cNvPicPr>
          <p:nvPr/>
        </p:nvPicPr>
        <p:blipFill>
          <a:blip r:embed="rId2">
            <a:extLst/>
          </a:blip>
          <a:srcRect l="0" t="7651" r="88152" b="73106"/>
          <a:stretch>
            <a:fillRect/>
          </a:stretch>
        </p:blipFill>
        <p:spPr>
          <a:xfrm>
            <a:off x="17966275" y="7115968"/>
            <a:ext cx="2515414" cy="3143117"/>
          </a:xfrm>
          <a:prstGeom prst="rect">
            <a:avLst/>
          </a:prstGeom>
          <a:ln w="12700">
            <a:miter lim="400000"/>
          </a:ln>
        </p:spPr>
      </p:pic>
      <p:pic>
        <p:nvPicPr>
          <p:cNvPr id="754" name="chatgpt-7977357_1280.png" descr="chatgpt-7977357_1280.png"/>
          <p:cNvPicPr>
            <a:picLocks noChangeAspect="1"/>
          </p:cNvPicPr>
          <p:nvPr/>
        </p:nvPicPr>
        <p:blipFill>
          <a:blip r:embed="rId3">
            <a:extLst/>
          </a:blip>
          <a:stretch>
            <a:fillRect/>
          </a:stretch>
        </p:blipFill>
        <p:spPr>
          <a:xfrm>
            <a:off x="1554833" y="8430114"/>
            <a:ext cx="1963668" cy="1965204"/>
          </a:xfrm>
          <a:prstGeom prst="rect">
            <a:avLst/>
          </a:prstGeom>
          <a:ln w="12700">
            <a:miter lim="400000"/>
          </a:ln>
        </p:spPr>
      </p:pic>
      <p:sp>
        <p:nvSpPr>
          <p:cNvPr id="755" name="Action: which question to pick next?"/>
          <p:cNvSpPr txBox="1"/>
          <p:nvPr/>
        </p:nvSpPr>
        <p:spPr>
          <a:xfrm>
            <a:off x="3882439" y="8644815"/>
            <a:ext cx="9397747"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question to pick next?</a:t>
            </a:r>
          </a:p>
        </p:txBody>
      </p:sp>
      <p:sp>
        <p:nvSpPr>
          <p:cNvPr id="756" name="State: current posterior"/>
          <p:cNvSpPr txBox="1"/>
          <p:nvPr/>
        </p:nvSpPr>
        <p:spPr>
          <a:xfrm>
            <a:off x="3882439" y="9519762"/>
            <a:ext cx="6009895"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a:t>
            </a:r>
          </a:p>
        </p:txBody>
      </p:sp>
      <p:sp>
        <p:nvSpPr>
          <p:cNvPr id="765" name="Connection Line"/>
          <p:cNvSpPr/>
          <p:nvPr/>
        </p:nvSpPr>
        <p:spPr>
          <a:xfrm>
            <a:off x="4920574" y="79793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758" name="Select Q that can maximally resolve future uncertainty"/>
          <p:cNvSpPr txBox="1"/>
          <p:nvPr/>
        </p:nvSpPr>
        <p:spPr>
          <a:xfrm>
            <a:off x="4823571" y="7126545"/>
            <a:ext cx="1178255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Select Q that can maximally resolve future uncertainty</a:t>
            </a:r>
          </a:p>
        </p:txBody>
      </p:sp>
      <p:sp>
        <p:nvSpPr>
          <p:cNvPr id="759" name="Answer"/>
          <p:cNvSpPr txBox="1"/>
          <p:nvPr/>
        </p:nvSpPr>
        <p:spPr>
          <a:xfrm>
            <a:off x="17747113" y="8283685"/>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Answer</a:t>
            </a:r>
          </a:p>
        </p:txBody>
      </p:sp>
      <p:grpSp>
        <p:nvGrpSpPr>
          <p:cNvPr id="763" name="Group"/>
          <p:cNvGrpSpPr/>
          <p:nvPr/>
        </p:nvGrpSpPr>
        <p:grpSpPr>
          <a:xfrm>
            <a:off x="2071433" y="3953800"/>
            <a:ext cx="19859299" cy="2262977"/>
            <a:chOff x="0" y="0"/>
            <a:chExt cx="19859297" cy="2262975"/>
          </a:xfrm>
        </p:grpSpPr>
        <p:sp>
          <p:nvSpPr>
            <p:cNvPr id="760" name="Rounded Rectangle"/>
            <p:cNvSpPr/>
            <p:nvPr/>
          </p:nvSpPr>
          <p:spPr>
            <a:xfrm>
              <a:off x="0" y="0"/>
              <a:ext cx="19859298" cy="2262976"/>
            </a:xfrm>
            <a:prstGeom prst="roundRect">
              <a:avLst>
                <a:gd name="adj" fmla="val 32717"/>
              </a:avLst>
            </a:prstGeom>
            <a:solidFill>
              <a:srgbClr val="FFFFFF"/>
            </a:solidFill>
            <a:ln w="76200" cap="flat">
              <a:solidFill>
                <a:srgbClr val="000000"/>
              </a:solidFill>
              <a:prstDash val="solid"/>
              <a:miter lim="400000"/>
            </a:ln>
            <a:effectLst/>
          </p:spPr>
          <p:txBody>
            <a:bodyPr wrap="square" lIns="50800" tIns="50800" rIns="50800" bIns="50800" numCol="1" anchor="ctr">
              <a:no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p>
          </p:txBody>
        </p:sp>
        <p:sp>
          <p:nvSpPr>
            <p:cNvPr id="761" name="Predictive view"/>
            <p:cNvSpPr txBox="1"/>
            <p:nvPr/>
          </p:nvSpPr>
          <p:spPr>
            <a:xfrm>
              <a:off x="576870" y="678033"/>
              <a:ext cx="4211422" cy="808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Predictive view</a:t>
              </a:r>
            </a:p>
          </p:txBody>
        </p:sp>
        <p:sp>
          <p:nvSpPr>
            <p:cNvPr id="762" name="Reduce uncertainty on future responses as measured by Entropy( student answers to all questions in problem bank )"/>
            <p:cNvSpPr txBox="1"/>
            <p:nvPr/>
          </p:nvSpPr>
          <p:spPr>
            <a:xfrm>
              <a:off x="5587934" y="374621"/>
              <a:ext cx="13032741" cy="15137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r>
                <a:t>Reduce uncertainty on future responses as measured by</a:t>
              </a:r>
              <a:br/>
              <a:r>
                <a:t>Entropy( student answers to all questions in problem bank )</a:t>
              </a:r>
            </a:p>
          </p:txBody>
        </p:sp>
      </p:grpSp>
      <p:sp>
        <p:nvSpPr>
          <p:cNvPr id="764" name="Adaptive exams for student assessment"/>
          <p:cNvSpPr txBox="1"/>
          <p:nvPr>
            <p:ph type="title"/>
          </p:nvPr>
        </p:nvSpPr>
        <p:spPr>
          <a:prstGeom prst="rect">
            <a:avLst/>
          </a:prstGeom>
        </p:spPr>
        <p:txBody>
          <a:bodyPr/>
          <a:lstStyle/>
          <a:p>
            <a:pPr/>
            <a:r>
              <a:t>Adaptive exams for student assessment</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67" name="chatgpt-7977357_1280.png" descr="chatgpt-7977357_1280.png"/>
          <p:cNvPicPr>
            <a:picLocks noChangeAspect="1"/>
          </p:cNvPicPr>
          <p:nvPr/>
        </p:nvPicPr>
        <p:blipFill>
          <a:blip r:embed="rId2">
            <a:extLst/>
          </a:blip>
          <a:stretch>
            <a:fillRect/>
          </a:stretch>
        </p:blipFill>
        <p:spPr>
          <a:xfrm>
            <a:off x="1554833" y="8430114"/>
            <a:ext cx="1963668" cy="1965204"/>
          </a:xfrm>
          <a:prstGeom prst="rect">
            <a:avLst/>
          </a:prstGeom>
          <a:ln w="12700">
            <a:miter lim="400000"/>
          </a:ln>
        </p:spPr>
      </p:pic>
      <p:sp>
        <p:nvSpPr>
          <p:cNvPr id="768" name="Action: which question to pick next?"/>
          <p:cNvSpPr txBox="1"/>
          <p:nvPr/>
        </p:nvSpPr>
        <p:spPr>
          <a:xfrm>
            <a:off x="3882439" y="8644815"/>
            <a:ext cx="9397747"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question to pick next?</a:t>
            </a:r>
          </a:p>
        </p:txBody>
      </p:sp>
      <p:sp>
        <p:nvSpPr>
          <p:cNvPr id="769" name="State: current posterior"/>
          <p:cNvSpPr txBox="1"/>
          <p:nvPr/>
        </p:nvSpPr>
        <p:spPr>
          <a:xfrm>
            <a:off x="3882439" y="9519762"/>
            <a:ext cx="6009895"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a:t>
            </a:r>
          </a:p>
        </p:txBody>
      </p:sp>
      <p:sp>
        <p:nvSpPr>
          <p:cNvPr id="780" name="Connection Line"/>
          <p:cNvSpPr/>
          <p:nvPr/>
        </p:nvSpPr>
        <p:spPr>
          <a:xfrm>
            <a:off x="4920574" y="79793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771" name="Select Q that can maximally resolve future uncertainty"/>
          <p:cNvSpPr txBox="1"/>
          <p:nvPr/>
        </p:nvSpPr>
        <p:spPr>
          <a:xfrm>
            <a:off x="4823571" y="7126545"/>
            <a:ext cx="1178255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Select Q that can maximally resolve future uncertainty</a:t>
            </a:r>
          </a:p>
        </p:txBody>
      </p:sp>
      <p:pic>
        <p:nvPicPr>
          <p:cNvPr id="772" name="Screenshot 2025-04-02 at 1.06.41 PM.png" descr="Screenshot 2025-04-02 at 1.06.41 PM.png"/>
          <p:cNvPicPr>
            <a:picLocks noChangeAspect="1"/>
          </p:cNvPicPr>
          <p:nvPr/>
        </p:nvPicPr>
        <p:blipFill>
          <a:blip r:embed="rId3">
            <a:extLst/>
          </a:blip>
          <a:srcRect l="0" t="7651" r="88152" b="73106"/>
          <a:stretch>
            <a:fillRect/>
          </a:stretch>
        </p:blipFill>
        <p:spPr>
          <a:xfrm>
            <a:off x="17966275" y="7115968"/>
            <a:ext cx="2515414" cy="3143117"/>
          </a:xfrm>
          <a:prstGeom prst="rect">
            <a:avLst/>
          </a:prstGeom>
          <a:ln w="12700">
            <a:miter lim="400000"/>
          </a:ln>
        </p:spPr>
      </p:pic>
      <p:sp>
        <p:nvSpPr>
          <p:cNvPr id="773" name="Answer"/>
          <p:cNvSpPr txBox="1"/>
          <p:nvPr/>
        </p:nvSpPr>
        <p:spPr>
          <a:xfrm>
            <a:off x="17747113" y="8283685"/>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Answer</a:t>
            </a:r>
          </a:p>
        </p:txBody>
      </p:sp>
      <p:grpSp>
        <p:nvGrpSpPr>
          <p:cNvPr id="777" name="Group"/>
          <p:cNvGrpSpPr/>
          <p:nvPr/>
        </p:nvGrpSpPr>
        <p:grpSpPr>
          <a:xfrm>
            <a:off x="2071433" y="3953800"/>
            <a:ext cx="19859299" cy="2262977"/>
            <a:chOff x="0" y="0"/>
            <a:chExt cx="19859297" cy="2262975"/>
          </a:xfrm>
        </p:grpSpPr>
        <p:sp>
          <p:nvSpPr>
            <p:cNvPr id="774" name="Rounded Rectangle"/>
            <p:cNvSpPr/>
            <p:nvPr/>
          </p:nvSpPr>
          <p:spPr>
            <a:xfrm>
              <a:off x="0" y="0"/>
              <a:ext cx="19859298" cy="2262976"/>
            </a:xfrm>
            <a:prstGeom prst="roundRect">
              <a:avLst>
                <a:gd name="adj" fmla="val 32717"/>
              </a:avLst>
            </a:prstGeom>
            <a:solidFill>
              <a:srgbClr val="FFFFFF"/>
            </a:solidFill>
            <a:ln w="76200" cap="flat">
              <a:solidFill>
                <a:srgbClr val="000000"/>
              </a:solidFill>
              <a:prstDash val="solid"/>
              <a:miter lim="400000"/>
            </a:ln>
            <a:effectLst/>
          </p:spPr>
          <p:txBody>
            <a:bodyPr wrap="square" lIns="50800" tIns="50800" rIns="50800" bIns="50800" numCol="1" anchor="ctr">
              <a:no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p>
          </p:txBody>
        </p:sp>
        <p:sp>
          <p:nvSpPr>
            <p:cNvPr id="775" name="Predictive view"/>
            <p:cNvSpPr txBox="1"/>
            <p:nvPr/>
          </p:nvSpPr>
          <p:spPr>
            <a:xfrm>
              <a:off x="576870" y="678033"/>
              <a:ext cx="4211422" cy="808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Predictive view</a:t>
              </a:r>
            </a:p>
          </p:txBody>
        </p:sp>
        <p:sp>
          <p:nvSpPr>
            <p:cNvPr id="776" name="Reduce uncertainty on future responses as measured by Entropy( student answers to all questions in problem bank )"/>
            <p:cNvSpPr txBox="1"/>
            <p:nvPr/>
          </p:nvSpPr>
          <p:spPr>
            <a:xfrm>
              <a:off x="5587934" y="374621"/>
              <a:ext cx="13032741" cy="15137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r>
                <a:t>Reduce uncertainty on future responses as measured by</a:t>
              </a:r>
              <a:br/>
              <a:r>
                <a:t>Entropy( student answers to all questions in problem bank )</a:t>
              </a:r>
            </a:p>
          </p:txBody>
        </p:sp>
      </p:grpSp>
      <p:sp>
        <p:nvSpPr>
          <p:cNvPr id="778" name="Reward:  reduction in entropy"/>
          <p:cNvSpPr txBox="1"/>
          <p:nvPr/>
        </p:nvSpPr>
        <p:spPr>
          <a:xfrm>
            <a:off x="16479173" y="10628347"/>
            <a:ext cx="798423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r>
              <a:t>Reward: </a:t>
            </a:r>
            <a:br/>
            <a:r>
              <a:t>reduction in entropy</a:t>
            </a:r>
          </a:p>
        </p:txBody>
      </p:sp>
      <p:sp>
        <p:nvSpPr>
          <p:cNvPr id="779" name="Adaptive exams for student assessment"/>
          <p:cNvSpPr txBox="1"/>
          <p:nvPr>
            <p:ph type="title"/>
          </p:nvPr>
        </p:nvSpPr>
        <p:spPr>
          <a:prstGeom prst="rect">
            <a:avLst/>
          </a:prstGeom>
        </p:spPr>
        <p:txBody>
          <a:bodyPr/>
          <a:lstStyle/>
          <a:p>
            <a:pPr/>
            <a:r>
              <a:t>Adaptive exams for student assessment</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82" name="chatgpt-7977357_1280.png" descr="chatgpt-7977357_1280.png"/>
          <p:cNvPicPr>
            <a:picLocks noChangeAspect="1"/>
          </p:cNvPicPr>
          <p:nvPr/>
        </p:nvPicPr>
        <p:blipFill>
          <a:blip r:embed="rId2">
            <a:extLst/>
          </a:blip>
          <a:stretch>
            <a:fillRect/>
          </a:stretch>
        </p:blipFill>
        <p:spPr>
          <a:xfrm>
            <a:off x="1554833" y="8430114"/>
            <a:ext cx="1963668" cy="1965204"/>
          </a:xfrm>
          <a:prstGeom prst="rect">
            <a:avLst/>
          </a:prstGeom>
          <a:ln w="12700">
            <a:miter lim="400000"/>
          </a:ln>
        </p:spPr>
      </p:pic>
      <p:sp>
        <p:nvSpPr>
          <p:cNvPr id="783" name="Action: which question to pick next?"/>
          <p:cNvSpPr txBox="1"/>
          <p:nvPr/>
        </p:nvSpPr>
        <p:spPr>
          <a:xfrm>
            <a:off x="3882439" y="8644815"/>
            <a:ext cx="9397747"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Action: which question to pick next?</a:t>
            </a:r>
          </a:p>
        </p:txBody>
      </p:sp>
      <p:sp>
        <p:nvSpPr>
          <p:cNvPr id="784" name="State: current posterior"/>
          <p:cNvSpPr txBox="1"/>
          <p:nvPr/>
        </p:nvSpPr>
        <p:spPr>
          <a:xfrm>
            <a:off x="3882439" y="9519762"/>
            <a:ext cx="6009895" cy="77139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500"/>
            </a:lvl1pPr>
          </a:lstStyle>
          <a:p>
            <a:pPr/>
            <a:r>
              <a:t>State: current posterior</a:t>
            </a:r>
          </a:p>
        </p:txBody>
      </p:sp>
      <p:sp>
        <p:nvSpPr>
          <p:cNvPr id="798" name="Connection Line"/>
          <p:cNvSpPr/>
          <p:nvPr/>
        </p:nvSpPr>
        <p:spPr>
          <a:xfrm>
            <a:off x="4920574" y="7979385"/>
            <a:ext cx="12272782" cy="549916"/>
          </a:xfrm>
          <a:custGeom>
            <a:avLst/>
            <a:gdLst/>
            <a:ahLst/>
            <a:cxnLst>
              <a:cxn ang="0">
                <a:pos x="wd2" y="hd2"/>
              </a:cxn>
              <a:cxn ang="5400000">
                <a:pos x="wd2" y="hd2"/>
              </a:cxn>
              <a:cxn ang="10800000">
                <a:pos x="wd2" y="hd2"/>
              </a:cxn>
              <a:cxn ang="16200000">
                <a:pos x="wd2" y="hd2"/>
              </a:cxn>
            </a:cxnLst>
            <a:rect l="0" t="0" r="r" b="b"/>
            <a:pathLst>
              <a:path w="21600" h="16202" fill="norm" stroke="1" extrusionOk="0">
                <a:moveTo>
                  <a:pt x="0" y="16202"/>
                </a:moveTo>
                <a:cubicBezTo>
                  <a:pt x="7198" y="-5181"/>
                  <a:pt x="14398" y="-5398"/>
                  <a:pt x="21600" y="15551"/>
                </a:cubicBezTo>
              </a:path>
            </a:pathLst>
          </a:custGeom>
          <a:ln w="88900">
            <a:solidFill>
              <a:srgbClr val="000000"/>
            </a:solidFill>
            <a:miter lim="400000"/>
            <a:tailEnd type="triangle"/>
          </a:ln>
        </p:spPr>
        <p:txBody>
          <a:bodyPr/>
          <a:lstStyle/>
          <a:p>
            <a:pPr/>
          </a:p>
        </p:txBody>
      </p:sp>
      <p:sp>
        <p:nvSpPr>
          <p:cNvPr id="786" name="Select Q that can maximally resolve future uncertainty"/>
          <p:cNvSpPr txBox="1"/>
          <p:nvPr/>
        </p:nvSpPr>
        <p:spPr>
          <a:xfrm>
            <a:off x="4823571" y="7126545"/>
            <a:ext cx="11782553" cy="709166"/>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Select Q that can maximally resolve future uncertainty</a:t>
            </a:r>
          </a:p>
        </p:txBody>
      </p:sp>
      <p:sp>
        <p:nvSpPr>
          <p:cNvPr id="799" name="Connection Line"/>
          <p:cNvSpPr/>
          <p:nvPr/>
        </p:nvSpPr>
        <p:spPr>
          <a:xfrm>
            <a:off x="5068515" y="10546605"/>
            <a:ext cx="11956575" cy="1173409"/>
          </a:xfrm>
          <a:custGeom>
            <a:avLst/>
            <a:gdLst/>
            <a:ahLst/>
            <a:cxnLst>
              <a:cxn ang="0">
                <a:pos x="wd2" y="hd2"/>
              </a:cxn>
              <a:cxn ang="5400000">
                <a:pos x="wd2" y="hd2"/>
              </a:cxn>
              <a:cxn ang="10800000">
                <a:pos x="wd2" y="hd2"/>
              </a:cxn>
              <a:cxn ang="16200000">
                <a:pos x="wd2" y="hd2"/>
              </a:cxn>
            </a:cxnLst>
            <a:rect l="0" t="0" r="r" b="b"/>
            <a:pathLst>
              <a:path w="21600" h="16295" fill="norm" stroke="1" extrusionOk="0">
                <a:moveTo>
                  <a:pt x="21600" y="4605"/>
                </a:moveTo>
                <a:cubicBezTo>
                  <a:pt x="14096" y="21600"/>
                  <a:pt x="6896" y="20065"/>
                  <a:pt x="0" y="0"/>
                </a:cubicBezTo>
              </a:path>
            </a:pathLst>
          </a:custGeom>
          <a:ln w="88900">
            <a:solidFill>
              <a:srgbClr val="000000"/>
            </a:solidFill>
            <a:miter lim="400000"/>
            <a:tailEnd type="triangle"/>
          </a:ln>
        </p:spPr>
        <p:txBody>
          <a:bodyPr/>
          <a:lstStyle/>
          <a:p>
            <a:pPr/>
          </a:p>
        </p:txBody>
      </p:sp>
      <p:sp>
        <p:nvSpPr>
          <p:cNvPr id="788" name="Answer appended to LLM prompt (“state transition”)"/>
          <p:cNvSpPr txBox="1"/>
          <p:nvPr/>
        </p:nvSpPr>
        <p:spPr>
          <a:xfrm>
            <a:off x="4537690" y="11830979"/>
            <a:ext cx="11492485" cy="709165"/>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4000">
                <a:latin typeface="Helvetica Neue Light"/>
                <a:ea typeface="Helvetica Neue Light"/>
                <a:cs typeface="Helvetica Neue Light"/>
                <a:sym typeface="Helvetica Neue Light"/>
              </a:defRPr>
            </a:lvl1pPr>
          </a:lstStyle>
          <a:p>
            <a:pPr/>
            <a:r>
              <a:t>Answer appended to LLM prompt (“state transition”)</a:t>
            </a:r>
          </a:p>
        </p:txBody>
      </p:sp>
      <p:pic>
        <p:nvPicPr>
          <p:cNvPr id="789" name="Screenshot 2025-04-02 at 1.06.41 PM.png" descr="Screenshot 2025-04-02 at 1.06.41 PM.png"/>
          <p:cNvPicPr>
            <a:picLocks noChangeAspect="1"/>
          </p:cNvPicPr>
          <p:nvPr/>
        </p:nvPicPr>
        <p:blipFill>
          <a:blip r:embed="rId3">
            <a:extLst/>
          </a:blip>
          <a:srcRect l="0" t="7651" r="88152" b="73106"/>
          <a:stretch>
            <a:fillRect/>
          </a:stretch>
        </p:blipFill>
        <p:spPr>
          <a:xfrm>
            <a:off x="17966275" y="7115968"/>
            <a:ext cx="2515414" cy="3143117"/>
          </a:xfrm>
          <a:prstGeom prst="rect">
            <a:avLst/>
          </a:prstGeom>
          <a:ln w="12700">
            <a:miter lim="400000"/>
          </a:ln>
        </p:spPr>
      </p:pic>
      <p:sp>
        <p:nvSpPr>
          <p:cNvPr id="790" name="Reward:  reduction in entropy"/>
          <p:cNvSpPr txBox="1"/>
          <p:nvPr/>
        </p:nvSpPr>
        <p:spPr>
          <a:xfrm>
            <a:off x="16479173" y="10628347"/>
            <a:ext cx="7984237" cy="146164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a:r>
              <a:t>Reward: </a:t>
            </a:r>
            <a:br/>
            <a:r>
              <a:t>reduction in entropy</a:t>
            </a:r>
          </a:p>
        </p:txBody>
      </p:sp>
      <p:sp>
        <p:nvSpPr>
          <p:cNvPr id="791" name="Answer"/>
          <p:cNvSpPr txBox="1"/>
          <p:nvPr/>
        </p:nvSpPr>
        <p:spPr>
          <a:xfrm>
            <a:off x="17747113" y="8283685"/>
            <a:ext cx="7984237" cy="8078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a:defRPr>
                <a:latin typeface="Helvetica Neue Thin"/>
                <a:ea typeface="Helvetica Neue Thin"/>
                <a:cs typeface="Helvetica Neue Thin"/>
                <a:sym typeface="Helvetica Neue Thin"/>
              </a:defRPr>
            </a:lvl1pPr>
          </a:lstStyle>
          <a:p>
            <a:pPr/>
            <a:r>
              <a:t>Answer</a:t>
            </a:r>
          </a:p>
        </p:txBody>
      </p:sp>
      <p:grpSp>
        <p:nvGrpSpPr>
          <p:cNvPr id="795" name="Group"/>
          <p:cNvGrpSpPr/>
          <p:nvPr/>
        </p:nvGrpSpPr>
        <p:grpSpPr>
          <a:xfrm>
            <a:off x="2071433" y="3953800"/>
            <a:ext cx="19859299" cy="2262977"/>
            <a:chOff x="0" y="0"/>
            <a:chExt cx="19859297" cy="2262975"/>
          </a:xfrm>
        </p:grpSpPr>
        <p:sp>
          <p:nvSpPr>
            <p:cNvPr id="792" name="Rounded Rectangle"/>
            <p:cNvSpPr/>
            <p:nvPr/>
          </p:nvSpPr>
          <p:spPr>
            <a:xfrm>
              <a:off x="0" y="0"/>
              <a:ext cx="19859298" cy="2262976"/>
            </a:xfrm>
            <a:prstGeom prst="roundRect">
              <a:avLst>
                <a:gd name="adj" fmla="val 32717"/>
              </a:avLst>
            </a:prstGeom>
            <a:solidFill>
              <a:srgbClr val="FFFFFF"/>
            </a:solidFill>
            <a:ln w="76200" cap="flat">
              <a:solidFill>
                <a:srgbClr val="000000"/>
              </a:solidFill>
              <a:prstDash val="solid"/>
              <a:miter lim="400000"/>
            </a:ln>
            <a:effectLst/>
          </p:spPr>
          <p:txBody>
            <a:bodyPr wrap="square" lIns="50800" tIns="50800" rIns="50800" bIns="50800" numCol="1" anchor="ctr">
              <a:no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p>
          </p:txBody>
        </p:sp>
        <p:sp>
          <p:nvSpPr>
            <p:cNvPr id="793" name="Predictive view"/>
            <p:cNvSpPr txBox="1"/>
            <p:nvPr/>
          </p:nvSpPr>
          <p:spPr>
            <a:xfrm>
              <a:off x="576870" y="678033"/>
              <a:ext cx="4211422" cy="808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Predictive view</a:t>
              </a:r>
            </a:p>
          </p:txBody>
        </p:sp>
        <p:sp>
          <p:nvSpPr>
            <p:cNvPr id="794" name="Reduce uncertainty on future responses as measured by Entropy( student answers to all questions in problem bank )"/>
            <p:cNvSpPr txBox="1"/>
            <p:nvPr/>
          </p:nvSpPr>
          <p:spPr>
            <a:xfrm>
              <a:off x="5587934" y="374621"/>
              <a:ext cx="13032741" cy="15137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r>
                <a:t>Reduce uncertainty on future responses as measured by</a:t>
              </a:r>
              <a:br/>
              <a:r>
                <a:t>Entropy( student answers to all questions in problem bank )</a:t>
              </a:r>
            </a:p>
          </p:txBody>
        </p:sp>
      </p:grpSp>
      <p:sp>
        <p:nvSpPr>
          <p:cNvPr id="796" name="[Gittins &amp; Jones (’74), Kaelbling et al. (’98), Ghavamzadeh et al. (’15), Frazier et al. (’09), Powell &amp; Ryzhov (’12), Brown &amp; Smith (’13), Wang &amp; Zenios (2020)]"/>
          <p:cNvSpPr txBox="1"/>
          <p:nvPr/>
        </p:nvSpPr>
        <p:spPr>
          <a:xfrm>
            <a:off x="110272" y="13063636"/>
            <a:ext cx="27809352" cy="5461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defTabSz="457200">
              <a:lnSpc>
                <a:spcPct val="100000"/>
              </a:lnSpc>
              <a:spcBef>
                <a:spcPts val="1200"/>
              </a:spcBef>
              <a:defRPr sz="2900">
                <a:latin typeface="Times Roman"/>
                <a:ea typeface="Times Roman"/>
                <a:cs typeface="Times Roman"/>
                <a:sym typeface="Times Roman"/>
              </a:defRPr>
            </a:lvl1pPr>
          </a:lstStyle>
          <a:p>
            <a:pPr/>
            <a:r>
              <a:t>[Gittins &amp; Jones (’74), Kaelbling et al. (’98), Ghavamzadeh et al. (’15), Frazier et al. (’09), Powell &amp; Ryzhov (’12), Brown &amp; Smith (’13), Wang &amp; Zenios (2020)]</a:t>
            </a:r>
          </a:p>
        </p:txBody>
      </p:sp>
      <p:sp>
        <p:nvSpPr>
          <p:cNvPr id="797" name="Adaptive exams for student assessment"/>
          <p:cNvSpPr txBox="1"/>
          <p:nvPr>
            <p:ph type="title"/>
          </p:nvPr>
        </p:nvSpPr>
        <p:spPr>
          <a:prstGeom prst="rect">
            <a:avLst/>
          </a:prstGeom>
        </p:spPr>
        <p:txBody>
          <a:bodyPr/>
          <a:lstStyle/>
          <a:p>
            <a:pPr/>
            <a:r>
              <a:t>Adaptive exams for student assessment</a:t>
            </a: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pSp>
        <p:nvGrpSpPr>
          <p:cNvPr id="804" name="Group"/>
          <p:cNvGrpSpPr/>
          <p:nvPr/>
        </p:nvGrpSpPr>
        <p:grpSpPr>
          <a:xfrm>
            <a:off x="2071433" y="3953800"/>
            <a:ext cx="19859299" cy="2262977"/>
            <a:chOff x="0" y="0"/>
            <a:chExt cx="19859297" cy="2262975"/>
          </a:xfrm>
        </p:grpSpPr>
        <p:sp>
          <p:nvSpPr>
            <p:cNvPr id="801" name="Rounded Rectangle"/>
            <p:cNvSpPr/>
            <p:nvPr/>
          </p:nvSpPr>
          <p:spPr>
            <a:xfrm>
              <a:off x="0" y="0"/>
              <a:ext cx="19859298" cy="2262976"/>
            </a:xfrm>
            <a:prstGeom prst="roundRect">
              <a:avLst>
                <a:gd name="adj" fmla="val 32717"/>
              </a:avLst>
            </a:prstGeom>
            <a:solidFill>
              <a:srgbClr val="FFFFFF"/>
            </a:solidFill>
            <a:ln w="76200" cap="flat">
              <a:solidFill>
                <a:srgbClr val="000000"/>
              </a:solidFill>
              <a:prstDash val="solid"/>
              <a:miter lim="400000"/>
            </a:ln>
            <a:effectLst/>
          </p:spPr>
          <p:txBody>
            <a:bodyPr wrap="square" lIns="50800" tIns="50800" rIns="50800" bIns="50800" numCol="1" anchor="ctr">
              <a:no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p>
          </p:txBody>
        </p:sp>
        <p:sp>
          <p:nvSpPr>
            <p:cNvPr id="802" name="Predictive view"/>
            <p:cNvSpPr txBox="1"/>
            <p:nvPr/>
          </p:nvSpPr>
          <p:spPr>
            <a:xfrm>
              <a:off x="576870" y="678033"/>
              <a:ext cx="4211422" cy="808433"/>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r>
                <a:t>Predictive view</a:t>
              </a:r>
            </a:p>
          </p:txBody>
        </p:sp>
        <p:sp>
          <p:nvSpPr>
            <p:cNvPr id="803" name="Reduce uncertainty on future responses as measured by Entropy( student answers to all questions in problem bank )"/>
            <p:cNvSpPr txBox="1"/>
            <p:nvPr/>
          </p:nvSpPr>
          <p:spPr>
            <a:xfrm>
              <a:off x="5587934" y="374621"/>
              <a:ext cx="13032741" cy="15137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none" lIns="50800" tIns="50800" rIns="50800" bIns="50800" numCol="1" anchor="ctr">
              <a:spAutoFit/>
            </a:bodyPr>
            <a:lstStyle/>
            <a:p>
              <a:pPr algn="ctr" defTabSz="825500">
                <a:lnSpc>
                  <a:spcPct val="130000"/>
                </a:lnSpc>
                <a:spcBef>
                  <a:spcPts val="0"/>
                </a:spcBef>
                <a:defRPr sz="4000">
                  <a:latin typeface="Helvetica Neue Light"/>
                  <a:ea typeface="Helvetica Neue Light"/>
                  <a:cs typeface="Helvetica Neue Light"/>
                  <a:sym typeface="Helvetica Neue Light"/>
                </a:defRPr>
              </a:pPr>
              <a:r>
                <a:t>Reduce uncertainty on future responses as measured by</a:t>
              </a:r>
              <a:br/>
              <a:r>
                <a:t>Entropy( student answers to all questions in problem bank )</a:t>
              </a:r>
            </a:p>
          </p:txBody>
        </p:sp>
      </p:grpSp>
      <p:sp>
        <p:nvSpPr>
          <p:cNvPr id="805" name="To (approximately) solve this MDP, we must…"/>
          <p:cNvSpPr txBox="1"/>
          <p:nvPr>
            <p:ph type="body" idx="1"/>
          </p:nvPr>
        </p:nvSpPr>
        <p:spPr>
          <a:xfrm>
            <a:off x="2195652" y="7112000"/>
            <a:ext cx="20830061" cy="8574004"/>
          </a:xfrm>
          <a:prstGeom prst="rect">
            <a:avLst/>
          </a:prstGeom>
        </p:spPr>
        <p:txBody>
          <a:bodyPr/>
          <a:lstStyle/>
          <a:p>
            <a:pPr marL="0" indent="0">
              <a:buSzTx/>
              <a:buNone/>
              <a:defRPr sz="4700"/>
            </a:pPr>
            <a:r>
              <a:t>To (approximately) solve this MDP, we must</a:t>
            </a:r>
          </a:p>
          <a:p>
            <a:pPr lvl="1" marL="1722437" indent="-833437">
              <a:buSzPct val="100000"/>
              <a:buAutoNum type="arabicPeriod" startAt="1"/>
              <a:defRPr sz="4500"/>
            </a:pPr>
            <a:r>
              <a:t>form informed prior based on information on the student</a:t>
            </a:r>
          </a:p>
          <a:p>
            <a:pPr lvl="1" marL="1722437" indent="-833437">
              <a:buSzPct val="100000"/>
              <a:buAutoNum type="arabicPeriod" startAt="1"/>
              <a:defRPr sz="4500"/>
            </a:pPr>
            <a:r>
              <a:t>use question and solution to comprehend areas of largest uncertainty </a:t>
            </a:r>
          </a:p>
          <a:p>
            <a:pPr lvl="1" marL="1722437" indent="-833437">
              <a:buSzPct val="100000"/>
              <a:buAutoNum type="arabicPeriod" startAt="1"/>
              <a:defRPr sz="4500"/>
            </a:pPr>
            <a:r>
              <a:t>select questions balancing exploration &amp; exploitation</a:t>
            </a:r>
          </a:p>
          <a:p>
            <a:pPr lvl="1" marL="1722437" indent="-833437">
              <a:buSzPct val="100000"/>
              <a:buAutoNum type="arabicPeriod" startAt="1"/>
              <a:defRPr sz="4500"/>
            </a:pPr>
            <a:r>
              <a:t>sharpen beliefs based on the student’s answer</a:t>
            </a:r>
          </a:p>
        </p:txBody>
      </p:sp>
      <p:sp>
        <p:nvSpPr>
          <p:cNvPr id="806" name="Adaptive exams for student assessment"/>
          <p:cNvSpPr txBox="1"/>
          <p:nvPr>
            <p:ph type="title"/>
          </p:nvPr>
        </p:nvSpPr>
        <p:spPr>
          <a:prstGeom prst="rect">
            <a:avLst/>
          </a:prstGeom>
        </p:spPr>
        <p:txBody>
          <a:bodyPr/>
          <a:lstStyle/>
          <a:p>
            <a:pPr/>
            <a:r>
              <a:t>Adaptive exams for student assessment</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08" name="Subtitle"/>
          <p:cNvSpPr txBox="1"/>
          <p:nvPr/>
        </p:nvSpPr>
        <p:spPr>
          <a:xfrm>
            <a:off x="1206500" y="2372961"/>
            <a:ext cx="21971000" cy="860052"/>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defTabSz="2438337">
              <a:defRPr b="1" sz="5100"/>
            </a:lvl1pPr>
          </a:lstStyle>
          <a:p>
            <a:pPr/>
            <a:r>
              <a:t>Adaptive vs random questions</a:t>
            </a:r>
          </a:p>
        </p:txBody>
      </p:sp>
      <p:sp>
        <p:nvSpPr>
          <p:cNvPr id="809" name="Takeaways"/>
          <p:cNvSpPr txBox="1"/>
          <p:nvPr/>
        </p:nvSpPr>
        <p:spPr>
          <a:xfrm>
            <a:off x="1206499" y="4362000"/>
            <a:ext cx="11600002" cy="644468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p>
            <a:pPr marL="609600" indent="-609600" defTabSz="2438337">
              <a:buSzPct val="123000"/>
              <a:buChar char="•"/>
              <a:defRPr sz="4000"/>
            </a:pPr>
            <a:r>
              <a:t>Most of a student’s answers match what most students say, so the population prior already predicts them</a:t>
            </a:r>
          </a:p>
          <a:p>
            <a:pPr marL="609600" indent="-609600" defTabSz="2438337">
              <a:spcBef>
                <a:spcPts val="3000"/>
              </a:spcBef>
              <a:buSzPct val="123000"/>
              <a:buChar char="•"/>
              <a:defRPr sz="4000"/>
            </a:pPr>
            <a:r>
              <a:t>What we need to learn is where this student differs, e.g., Amin divides well but misplaces decimals. Each student is scored on answers that fewer than 30% of students give.</a:t>
            </a:r>
          </a:p>
          <a:p>
            <a:pPr marL="609600" indent="-609600" defTabSz="2438337">
              <a:spcBef>
                <a:spcPts val="3000"/>
              </a:spcBef>
              <a:buSzPct val="123000"/>
              <a:buChar char="•"/>
              <a:defRPr b="1" sz="4000"/>
            </a:pPr>
            <a:r>
              <a:t>There, adaptive questions predict the student up to 38% more accurately than random questions</a:t>
            </a:r>
          </a:p>
        </p:txBody>
      </p:sp>
      <p:pic>
        <p:nvPicPr>
          <p:cNvPr id="810" name="Accuracy gain over random questions on EEDI" descr="Accuracy gain over random questions on EEDI"/>
          <p:cNvPicPr>
            <a:picLocks noChangeAspect="1"/>
          </p:cNvPicPr>
          <p:nvPr/>
        </p:nvPicPr>
        <p:blipFill>
          <a:blip r:embed="rId2">
            <a:extLst/>
          </a:blip>
          <a:stretch>
            <a:fillRect/>
          </a:stretch>
        </p:blipFill>
        <p:spPr>
          <a:xfrm>
            <a:off x="13699999" y="3499999"/>
            <a:ext cx="9400001" cy="7833334"/>
          </a:xfrm>
          <a:prstGeom prst="rect">
            <a:avLst/>
          </a:prstGeom>
          <a:ln w="12700">
            <a:miter lim="400000"/>
          </a:ln>
        </p:spPr>
      </p:pic>
      <p:sp>
        <p:nvSpPr>
          <p:cNvPr id="811" name="Title"/>
          <p:cNvSpPr txBox="1"/>
          <p:nvPr>
            <p:ph type="title"/>
          </p:nvPr>
        </p:nvSpPr>
        <p:spPr>
          <a:prstGeom prst="rect">
            <a:avLst/>
          </a:prstGeom>
        </p:spPr>
        <p:txBody>
          <a:bodyPr/>
          <a:lstStyle>
            <a:lvl1pPr>
              <a:defRPr spc="-200"/>
            </a:lvl1pPr>
          </a:lstStyle>
          <a:p>
            <a:pPr/>
            <a:r>
              <a:t>Adaptive exams for student assessment</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3" name="Theoretical insights"/>
          <p:cNvSpPr txBox="1"/>
          <p:nvPr>
            <p:ph type="title"/>
          </p:nvPr>
        </p:nvSpPr>
        <p:spPr>
          <a:prstGeom prst="rect">
            <a:avLst/>
          </a:prstGeom>
        </p:spPr>
        <p:txBody>
          <a:bodyPr/>
          <a:lstStyle/>
          <a:p>
            <a:pPr/>
            <a:r>
              <a:t>Theoretical insights</a:t>
            </a:r>
          </a:p>
        </p:txBody>
      </p:sp>
      <p:sp>
        <p:nvSpPr>
          <p:cNvPr id="814" name="Progress in LLM pre-training directly improves interactive decision-making performance"/>
          <p:cNvSpPr txBox="1"/>
          <p:nvPr/>
        </p:nvSpPr>
        <p:spPr>
          <a:xfrm>
            <a:off x="1206500" y="8134705"/>
            <a:ext cx="21971000" cy="934779"/>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610870">
              <a:lnSpc>
                <a:spcPct val="100000"/>
              </a:lnSpc>
              <a:spcBef>
                <a:spcPts val="0"/>
              </a:spcBef>
              <a:defRPr b="1" sz="4070"/>
            </a:lvl1pPr>
          </a:lstStyle>
          <a:p>
            <a:pPr/>
            <a:r>
              <a:t>Progress in LLM pre-training directly improves interactive decision-making performance</a:t>
            </a:r>
          </a:p>
        </p:txBody>
      </p:sp>
      <p:sp>
        <p:nvSpPr>
          <p:cNvPr id="815" name="[Liu &amp; Li (’16), Phan et al. (’19), Simchowitz et al. (’21), Liu et al. (’22), Hamidi &amp; Bayati (’23)]"/>
          <p:cNvSpPr txBox="1"/>
          <p:nvPr/>
        </p:nvSpPr>
        <p:spPr>
          <a:xfrm>
            <a:off x="4572146" y="12760892"/>
            <a:ext cx="19564236"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495300">
              <a:lnSpc>
                <a:spcPct val="100000"/>
              </a:lnSpc>
              <a:spcBef>
                <a:spcPts val="0"/>
              </a:spcBef>
              <a:defRPr sz="3780"/>
            </a:lvl1pPr>
          </a:lstStyle>
          <a:p>
            <a:pPr/>
            <a:r>
              <a:t>[Liu &amp; Li (’16), Phan et al. (’19), Simchowitz et al. (’21), Liu et al. (’22), Hamidi &amp; Bayati (’23)]</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17" name="ChatGPT Image Sep 20, 2026, 11_33_41 AM.gif" descr="ChatGPT Image Sep 20, 2026, 11_33_41 AM.gif"/>
          <p:cNvPicPr>
            <a:picLocks noChangeAspect="0"/>
          </p:cNvPicPr>
          <p:nvPr/>
        </p:nvPicPr>
        <p:blipFill>
          <a:blip r:embed="rId2">
            <a:extLst/>
          </a:blip>
          <a:stretch>
            <a:fillRect/>
          </a:stretch>
        </p:blipFill>
        <p:spPr>
          <a:xfrm>
            <a:off x="-143800" y="25555"/>
            <a:ext cx="24505370" cy="13784272"/>
          </a:xfrm>
          <a:prstGeom prst="rect">
            <a:avLst/>
          </a:prstGeom>
          <a:ln w="12700">
            <a:miter lim="400000"/>
          </a:ln>
        </p:spPr>
      </p:pic>
      <p:sp>
        <p:nvSpPr>
          <p:cNvPr id="818" name="Liu, Van Roy &amp; Xu (’23) condition on generated future outcomes to guide exploration under known nonstationary dynamics"/>
          <p:cNvSpPr txBox="1"/>
          <p:nvPr/>
        </p:nvSpPr>
        <p:spPr>
          <a:xfrm>
            <a:off x="324714" y="12995539"/>
            <a:ext cx="21325745" cy="54813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3000"/>
            </a:lvl1pPr>
          </a:lstStyle>
          <a:p>
            <a:pPr/>
            <a:r>
              <a:t>Liu, Van Roy &amp; Xu (’23) condition on generated future outcomes to guide exploration under known nonstationary dynamics</a:t>
            </a:r>
          </a:p>
        </p:txBody>
      </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0" name="Misspecification"/>
          <p:cNvSpPr txBox="1"/>
          <p:nvPr>
            <p:ph type="title"/>
          </p:nvPr>
        </p:nvSpPr>
        <p:spPr>
          <a:prstGeom prst="rect">
            <a:avLst/>
          </a:prstGeom>
        </p:spPr>
        <p:txBody>
          <a:bodyPr/>
          <a:lstStyle/>
          <a:p>
            <a:pPr/>
            <a:r>
              <a:t>Misspecification</a:t>
            </a:r>
          </a:p>
        </p:txBody>
      </p:sp>
      <p:sp>
        <p:nvSpPr>
          <p:cNvPr id="821" name="Can initially small errors cascade over time?"/>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1609303">
              <a:lnSpc>
                <a:spcPct val="80000"/>
              </a:lnSpc>
              <a:spcBef>
                <a:spcPts val="0"/>
              </a:spcBef>
              <a:defRPr b="1" spc="-112" sz="5610"/>
            </a:lvl1pPr>
          </a:lstStyle>
          <a:p>
            <a:pPr/>
            <a:r>
              <a:t>Can initially small errors cascade over time?</a:t>
            </a:r>
          </a:p>
        </p:txBody>
      </p:sp>
      <p:sp>
        <p:nvSpPr>
          <p:cNvPr id="822" name=": policy based on the true sequence model     : policy based on the approximate sequence model"/>
          <p:cNvSpPr txBox="1"/>
          <p:nvPr>
            <p:ph type="body" idx="1"/>
          </p:nvPr>
        </p:nvSpPr>
        <p:spPr>
          <a:xfrm>
            <a:off x="1416223" y="3916888"/>
            <a:ext cx="21551554" cy="7820204"/>
          </a:xfrm>
          <a:prstGeom prst="rect">
            <a:avLst/>
          </a:prstGeom>
        </p:spPr>
        <p:txBody>
          <a:bodyPr/>
          <a:lstStyle/>
          <a:p>
            <a:pPr/>
            <a14:m>
              <m:oMath>
                <m:sSup>
                  <m:e>
                    <m:r>
                      <a:rPr xmlns:a="http://schemas.openxmlformats.org/drawingml/2006/main" sz="5750" i="1">
                        <a:solidFill>
                          <a:srgbClr val="B41700"/>
                        </a:solidFill>
                        <a:latin typeface="Cambria Math" panose="02040503050406030204" pitchFamily="18" charset="0"/>
                      </a:rPr>
                      <m:t>π</m:t>
                    </m:r>
                  </m:e>
                  <m:sup>
                    <m:r>
                      <a:rPr xmlns:a="http://schemas.openxmlformats.org/drawingml/2006/main" sz="5750" i="1">
                        <a:solidFill>
                          <a:srgbClr val="B41700"/>
                        </a:solidFill>
                        <a:latin typeface="Cambria Math" panose="02040503050406030204" pitchFamily="18" charset="0"/>
                      </a:rPr>
                      <m:t>⋆</m:t>
                    </m:r>
                  </m:sup>
                </m:sSup>
              </m:oMath>
            </a14:m>
            <a:r>
              <a:t>: policy based on the true sequence model</a:t>
            </a:r>
            <a:r>
              <a:rPr>
                <a:solidFill>
                  <a:schemeClr val="accent5">
                    <a:lumOff val="-29866"/>
                  </a:schemeClr>
                </a:solidFill>
              </a:rPr>
              <a:t> </a:t>
            </a:r>
            <a14:m>
              <m:oMath>
                <m:sSup>
                  <m:e>
                    <m:r>
                      <a:rPr xmlns:a="http://schemas.openxmlformats.org/drawingml/2006/main" sz="5750" i="1">
                        <a:solidFill>
                          <a:srgbClr val="B41700"/>
                        </a:solidFill>
                        <a:latin typeface="Cambria Math" panose="02040503050406030204" pitchFamily="18" charset="0"/>
                      </a:rPr>
                      <m:t>p</m:t>
                    </m:r>
                  </m:e>
                  <m:sup>
                    <m:r>
                      <a:rPr xmlns:a="http://schemas.openxmlformats.org/drawingml/2006/main" sz="5750" i="1">
                        <a:solidFill>
                          <a:srgbClr val="B41700"/>
                        </a:solidFill>
                        <a:latin typeface="Cambria Math" panose="02040503050406030204" pitchFamily="18" charset="0"/>
                      </a:rPr>
                      <m:t>⋆</m:t>
                    </m:r>
                  </m:sup>
                </m:sSup>
              </m:oMath>
            </a14:m>
            <a:br/>
            <a14:m>
              <m:oMath>
                <m:limUpp>
                  <m:e>
                    <m:r>
                      <a:rPr xmlns:a="http://schemas.openxmlformats.org/drawingml/2006/main" sz="5750" i="1">
                        <a:solidFill>
                          <a:srgbClr val="00A1FE"/>
                        </a:solidFill>
                        <a:latin typeface="Cambria Math" panose="02040503050406030204" pitchFamily="18" charset="0"/>
                      </a:rPr>
                      <m:t>π</m:t>
                    </m:r>
                  </m:e>
                  <m:lim>
                    <m:r>
                      <a:rPr xmlns:a="http://schemas.openxmlformats.org/drawingml/2006/main" sz="5750" i="1">
                        <a:solidFill>
                          <a:srgbClr val="00A1FE"/>
                        </a:solidFill>
                        <a:latin typeface="Cambria Math" panose="02040503050406030204" pitchFamily="18" charset="0"/>
                      </a:rPr>
                      <m:t>̂</m:t>
                    </m:r>
                  </m:lim>
                </m:limUpp>
              </m:oMath>
            </a14:m>
            <a:r>
              <a:rPr>
                <a:solidFill>
                  <a:schemeClr val="accent1"/>
                </a:solidFill>
              </a:rPr>
              <a:t> </a:t>
            </a:r>
            <a:r>
              <a:t>: policy based on the approximate sequence model</a:t>
            </a:r>
            <a:r>
              <a:rPr>
                <a:solidFill>
                  <a:schemeClr val="accent1"/>
                </a:solidFill>
              </a:rPr>
              <a:t> </a:t>
            </a:r>
            <a14:m>
              <m:oMath>
                <m:limUpp>
                  <m:e>
                    <m:r>
                      <a:rPr xmlns:a="http://schemas.openxmlformats.org/drawingml/2006/main" sz="5750" i="1">
                        <a:solidFill>
                          <a:srgbClr val="00A1FE"/>
                        </a:solidFill>
                        <a:latin typeface="Cambria Math" panose="02040503050406030204" pitchFamily="18" charset="0"/>
                      </a:rPr>
                      <m:t>p</m:t>
                    </m:r>
                  </m:e>
                  <m:lim>
                    <m:r>
                      <a:rPr xmlns:a="http://schemas.openxmlformats.org/drawingml/2006/main" sz="5750" i="1">
                        <a:solidFill>
                          <a:srgbClr val="00A1FE"/>
                        </a:solidFill>
                        <a:latin typeface="Cambria Math" panose="02040503050406030204" pitchFamily="18" charset="0"/>
                      </a:rPr>
                      <m:t>̂</m:t>
                    </m:r>
                  </m:lim>
                </m:limUpp>
              </m:oMath>
            </a14:m>
            <a:endParaRPr>
              <a:solidFill>
                <a:srgbClr val="00A2FF"/>
              </a:solidFill>
            </a:endParaRPr>
          </a:p>
        </p:txBody>
      </p:sp>
      <p:pic>
        <p:nvPicPr>
          <p:cNvPr id="823" name="misspecification-histories-v2.mp4" descr="misspecification-histories-v2.mp4"/>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990600" y="6478289"/>
            <a:ext cx="22860000" cy="61976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mediacall" nodeType="clickEffect" presetSubtype="0" presetID="1" grpId="1" fill="hold">
                                  <p:stCondLst>
                                    <p:cond delay="0"/>
                                  </p:stCondLst>
                                  <p:childTnLst>
                                    <p:cmd type="call" cmd="playFrom(0.0)">
                                      <p:cBhvr>
                                        <p:cTn id="6" dur="37433" fill="hold"/>
                                        <p:tgtEl>
                                          <p:spTgt spid="823"/>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823"/>
                </p:tgtEl>
              </p:cMediaNode>
            </p:video>
            <p:seq concurrent="1" prevAc="none" nextAc="seek">
              <p:cTn id="8" evtFilter="cancelBubble" nodeType="interactiveSeq" restart="whenNotActive" fill="hold">
                <p:stCondLst>
                  <p:cond delay="0" evt="onClick">
                    <p:tgtEl>
                      <p:spTgt spid="823"/>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823"/>
                                        </p:tgtEl>
                                      </p:cBhvr>
                                    </p:cmd>
                                  </p:childTnLst>
                                </p:cTn>
                              </p:par>
                            </p:childTnLst>
                          </p:cTn>
                        </p:par>
                      </p:childTnLst>
                    </p:cTn>
                  </p:par>
                </p:childTnLst>
              </p:cTn>
              <p:nextCondLst>
                <p:cond delay="0" evt="onClick">
                  <p:tgtEl>
                    <p:spTgt spid="823"/>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5" name="Is   any good on  ’s history?"/>
          <p:cNvSpPr txBox="1"/>
          <p:nvPr>
            <p:ph type="title"/>
          </p:nvPr>
        </p:nvSpPr>
        <p:spPr>
          <a:prstGeom prst="rect">
            <a:avLst/>
          </a:prstGeom>
        </p:spPr>
        <p:txBody>
          <a:bodyPr/>
          <a:lstStyle/>
          <a:p>
            <a:pPr/>
            <a:r>
              <a:t>Is </a:t>
            </a:r>
            <a14:m>
              <m:oMath>
                <m:sSup>
                  <m:e>
                    <m:r>
                      <a:rPr xmlns:a="http://schemas.openxmlformats.org/drawingml/2006/main" sz="8800" i="1">
                        <a:solidFill>
                          <a:srgbClr val="B41700"/>
                        </a:solidFill>
                        <a:latin typeface="Cambria Math" panose="02040503050406030204" pitchFamily="18" charset="0"/>
                      </a:rPr>
                      <m:t>π</m:t>
                    </m:r>
                  </m:e>
                  <m:sup>
                    <m:r>
                      <a:rPr xmlns:a="http://schemas.openxmlformats.org/drawingml/2006/main" sz="8800" i="1">
                        <a:solidFill>
                          <a:srgbClr val="B41700"/>
                        </a:solidFill>
                        <a:latin typeface="Cambria Math" panose="02040503050406030204" pitchFamily="18" charset="0"/>
                      </a:rPr>
                      <m:t>⋆</m:t>
                    </m:r>
                  </m:sup>
                </m:sSup>
              </m:oMath>
            </a14:m>
            <a:r>
              <a:rPr>
                <a:solidFill>
                  <a:schemeClr val="accent5">
                    <a:lumOff val="-29866"/>
                  </a:schemeClr>
                </a:solidFill>
              </a:rPr>
              <a:t> </a:t>
            </a:r>
            <a:r>
              <a:t>any good on</a:t>
            </a:r>
            <a:r>
              <a:rPr>
                <a:solidFill>
                  <a:schemeClr val="accent5">
                    <a:lumOff val="-29866"/>
                  </a:schemeClr>
                </a:solidFill>
              </a:rPr>
              <a:t> </a:t>
            </a:r>
            <a14:m>
              <m:oMath>
                <m:limUpp>
                  <m:e>
                    <m:r>
                      <a:rPr xmlns:a="http://schemas.openxmlformats.org/drawingml/2006/main" sz="8800" i="1">
                        <a:solidFill>
                          <a:srgbClr val="00A1FE"/>
                        </a:solidFill>
                        <a:latin typeface="Cambria Math" panose="02040503050406030204" pitchFamily="18" charset="0"/>
                      </a:rPr>
                      <m:t>π</m:t>
                    </m:r>
                  </m:e>
                  <m:lim>
                    <m:r>
                      <a:rPr xmlns:a="http://schemas.openxmlformats.org/drawingml/2006/main" sz="8800" i="1">
                        <a:solidFill>
                          <a:srgbClr val="00A1FE"/>
                        </a:solidFill>
                        <a:latin typeface="Cambria Math" panose="02040503050406030204" pitchFamily="18" charset="0"/>
                      </a:rPr>
                      <m:t>̂</m:t>
                    </m:r>
                  </m:lim>
                </m:limUpp>
              </m:oMath>
            </a14:m>
            <a:r>
              <a:t>’s history?</a:t>
            </a:r>
            <a:endParaRPr>
              <a:solidFill>
                <a:srgbClr val="00A2FF"/>
              </a:solidFill>
            </a:endParaRPr>
          </a:p>
        </p:txBody>
      </p:sp>
      <p:sp>
        <p:nvSpPr>
          <p:cNvPr id="826" name="Typical guarantees say   makes good decisions when it generates…"/>
          <p:cNvSpPr txBox="1"/>
          <p:nvPr>
            <p:ph type="body" sz="quarter" idx="1"/>
          </p:nvPr>
        </p:nvSpPr>
        <p:spPr>
          <a:xfrm>
            <a:off x="1201858" y="3846388"/>
            <a:ext cx="21551554" cy="2571091"/>
          </a:xfrm>
          <a:prstGeom prst="rect">
            <a:avLst/>
          </a:prstGeom>
        </p:spPr>
        <p:txBody>
          <a:bodyPr/>
          <a:lstStyle/>
          <a:p>
            <a:pPr/>
            <a:r>
              <a:t>Typical guarantees say </a:t>
            </a:r>
            <a14:m>
              <m:oMath>
                <m:sSup>
                  <m:e>
                    <m:r>
                      <a:rPr xmlns:a="http://schemas.openxmlformats.org/drawingml/2006/main" sz="5750" i="1">
                        <a:solidFill>
                          <a:srgbClr val="B41700"/>
                        </a:solidFill>
                        <a:latin typeface="Cambria Math" panose="02040503050406030204" pitchFamily="18" charset="0"/>
                      </a:rPr>
                      <m:t>π</m:t>
                    </m:r>
                  </m:e>
                  <m:sup>
                    <m:r>
                      <a:rPr xmlns:a="http://schemas.openxmlformats.org/drawingml/2006/main" sz="5750" i="1">
                        <a:solidFill>
                          <a:srgbClr val="B41700"/>
                        </a:solidFill>
                        <a:latin typeface="Cambria Math" panose="02040503050406030204" pitchFamily="18" charset="0"/>
                      </a:rPr>
                      <m:t>⋆</m:t>
                    </m:r>
                  </m:sup>
                </m:sSup>
              </m:oMath>
            </a14:m>
            <a:r>
              <a:t> makes good decisions when it generates </a:t>
            </a:r>
            <a14:m>
              <m:oMath>
                <m:sSup>
                  <m:e>
                    <m:r>
                      <m:rPr>
                        <m:nor/>
                      </m:rPr>
                      <a:rPr xmlns:a="http://schemas.openxmlformats.org/drawingml/2006/main" sz="5300" i="1">
                        <a:solidFill>
                          <a:srgbClr val="B41700"/>
                        </a:solidFill>
                        <a:latin typeface="Cambria Math" panose="02040503050406030204" pitchFamily="18" charset="0"/>
                      </a:rPr>
                      <m:t>History</m:t>
                    </m:r>
                  </m:e>
                  <m:sup>
                    <m:r>
                      <a:rPr xmlns:a="http://schemas.openxmlformats.org/drawingml/2006/main" sz="5300" i="1">
                        <a:solidFill>
                          <a:srgbClr val="B41700"/>
                        </a:solidFill>
                        <a:latin typeface="Cambria Math" panose="02040503050406030204" pitchFamily="18" charset="0"/>
                      </a:rPr>
                      <m:t>⋆</m:t>
                    </m:r>
                  </m:sup>
                </m:sSup>
              </m:oMath>
            </a14:m>
            <a:endParaRPr>
              <a:solidFill>
                <a:schemeClr val="accent5">
                  <a:lumOff val="-29866"/>
                </a:schemeClr>
              </a:solidFill>
            </a:endParaRPr>
          </a:p>
          <a:p>
            <a:pPr/>
            <a:r>
              <a:t>But what about </a:t>
            </a:r>
            <a14:m>
              <m:oMath>
                <m:sSup>
                  <m:e>
                    <m:r>
                      <a:rPr xmlns:a="http://schemas.openxmlformats.org/drawingml/2006/main" sz="5750" i="1">
                        <a:solidFill>
                          <a:srgbClr val="B41700"/>
                        </a:solidFill>
                        <a:latin typeface="Cambria Math" panose="02040503050406030204" pitchFamily="18" charset="0"/>
                      </a:rPr>
                      <m:t>π</m:t>
                    </m:r>
                  </m:e>
                  <m:sup>
                    <m:r>
                      <a:rPr xmlns:a="http://schemas.openxmlformats.org/drawingml/2006/main" sz="5750" i="1">
                        <a:solidFill>
                          <a:srgbClr val="B41700"/>
                        </a:solidFill>
                        <a:latin typeface="Cambria Math" panose="02040503050406030204" pitchFamily="18" charset="0"/>
                      </a:rPr>
                      <m:t>⋆</m:t>
                    </m:r>
                  </m:sup>
                </m:sSup>
              </m:oMath>
            </a14:m>
            <a:r>
              <a:t>’s decisions on </a:t>
            </a:r>
            <a14:m>
              <m:oMath>
                <m:limUpp>
                  <m:e>
                    <m:r>
                      <m:rPr>
                        <m:nor/>
                      </m:rPr>
                      <a:rPr xmlns:a="http://schemas.openxmlformats.org/drawingml/2006/main" sz="5750" i="1">
                        <a:solidFill>
                          <a:srgbClr val="00A1FE"/>
                        </a:solidFill>
                        <a:latin typeface="Cambria Math" panose="02040503050406030204" pitchFamily="18" charset="0"/>
                      </a:rPr>
                      <m:t>History</m:t>
                    </m:r>
                  </m:e>
                  <m:lim>
                    <m:r>
                      <a:rPr xmlns:a="http://schemas.openxmlformats.org/drawingml/2006/main" sz="5750" i="1">
                        <a:solidFill>
                          <a:srgbClr val="00A1FE"/>
                        </a:solidFill>
                        <a:latin typeface="Cambria Math" panose="02040503050406030204" pitchFamily="18" charset="0"/>
                      </a:rPr>
                      <m:t>̂</m:t>
                    </m:r>
                  </m:lim>
                </m:limUpp>
              </m:oMath>
            </a14:m>
            <a:r>
              <a:t>? </a:t>
            </a:r>
            <a:endParaRPr>
              <a:solidFill>
                <a:srgbClr val="00A2FF"/>
              </a:solidFill>
            </a:endParaRPr>
          </a:p>
        </p:txBody>
      </p:sp>
      <p:pic>
        <p:nvPicPr>
          <p:cNvPr id="827" name="policy-property.png" descr="policy-property.png"/>
          <p:cNvPicPr>
            <a:picLocks noChangeAspect="1"/>
          </p:cNvPicPr>
          <p:nvPr/>
        </p:nvPicPr>
        <p:blipFill>
          <a:blip r:embed="rId2">
            <a:extLst/>
          </a:blip>
          <a:srcRect l="0" t="33383" r="0" b="49709"/>
          <a:stretch>
            <a:fillRect/>
          </a:stretch>
        </p:blipFill>
        <p:spPr>
          <a:xfrm>
            <a:off x="535912" y="7751204"/>
            <a:ext cx="24384001" cy="2319043"/>
          </a:xfrm>
          <a:prstGeom prst="rect">
            <a:avLst/>
          </a:prstGeom>
          <a:ln w="12700">
            <a:miter lim="400000"/>
          </a:ln>
        </p:spPr>
      </p:pic>
      <p:sp>
        <p:nvSpPr>
          <p:cNvPr id="828" name="Equation"/>
          <p:cNvSpPr txBox="1"/>
          <p:nvPr/>
        </p:nvSpPr>
        <p:spPr>
          <a:xfrm>
            <a:off x="10762481" y="7499580"/>
            <a:ext cx="1447496" cy="588417"/>
          </a:xfrm>
          <a:prstGeom prst="rect">
            <a:avLst/>
          </a:prstGeom>
          <a:ln w="12700">
            <a:miter lim="400000"/>
          </a:ln>
        </p:spPr>
        <p:txBody>
          <a:bodyPr wrap="none" lIns="0" tIns="0" rIns="0" bIns="0">
            <a:spAutoFit/>
          </a:bodyPr>
          <a:lstStyle/>
          <a:p>
            <a:pPr defTabSz="914400" latinLnBrk="1">
              <a:lnSpc>
                <a:spcPct val="100000"/>
              </a:lnSpc>
              <a:spcBef>
                <a:spcPts val="0"/>
              </a:spcBef>
              <a:defRPr sz="1800"/>
            </a:pPr>
            <a14:m>
              <m:oMathPara>
                <m:oMathParaPr>
                  <m:jc m:val="centerGroup"/>
                </m:oMathParaPr>
                <m:oMath>
                  <m:limUpp>
                    <m:e>
                      <m:r>
                        <m:rPr>
                          <m:nor/>
                        </m:rPr>
                        <a:rPr xmlns:a="http://schemas.openxmlformats.org/drawingml/2006/main" sz="3600" i="1">
                          <a:solidFill>
                            <a:srgbClr val="00A1FE"/>
                          </a:solidFill>
                          <a:latin typeface="Cambria Math" panose="02040503050406030204" pitchFamily="18" charset="0"/>
                        </a:rPr>
                        <m:t>History</m:t>
                      </m:r>
                    </m:e>
                    <m:lim>
                      <m:r>
                        <a:rPr xmlns:a="http://schemas.openxmlformats.org/drawingml/2006/main" sz="3600" i="1">
                          <a:solidFill>
                            <a:srgbClr val="00A1FE"/>
                          </a:solidFill>
                          <a:latin typeface="Cambria Math" panose="02040503050406030204" pitchFamily="18" charset="0"/>
                        </a:rPr>
                        <m:t>̂</m:t>
                      </m:r>
                    </m:lim>
                  </m:limUpp>
                </m:oMath>
              </m:oMathPara>
            </a14:m>
            <a:endParaRPr sz="3600">
              <a:solidFill>
                <a:srgbClr val="00A2FF"/>
              </a:solidFill>
            </a:endParaRPr>
          </a:p>
        </p:txBody>
      </p:sp>
      <p:pic>
        <p:nvPicPr>
          <p:cNvPr id="829" name="policy-property.png" descr="policy-property.png"/>
          <p:cNvPicPr>
            <a:picLocks noChangeAspect="1"/>
          </p:cNvPicPr>
          <p:nvPr/>
        </p:nvPicPr>
        <p:blipFill>
          <a:blip r:embed="rId2">
            <a:extLst/>
          </a:blip>
          <a:srcRect l="0" t="57511" r="0" b="26488"/>
          <a:stretch>
            <a:fillRect/>
          </a:stretch>
        </p:blipFill>
        <p:spPr>
          <a:xfrm>
            <a:off x="535912" y="10142642"/>
            <a:ext cx="24384001" cy="2194486"/>
          </a:xfrm>
          <a:prstGeom prst="rect">
            <a:avLst/>
          </a:prstGeom>
          <a:ln w="12700">
            <a:miter lim="400000"/>
          </a:ln>
        </p:spPr>
      </p:pic>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1" name="Bayes regret controlled by sequence loss"/>
          <p:cNvSpPr txBox="1"/>
          <p:nvPr>
            <p:ph type="title"/>
          </p:nvPr>
        </p:nvSpPr>
        <p:spPr>
          <a:prstGeom prst="rect">
            <a:avLst/>
          </a:prstGeom>
        </p:spPr>
        <p:txBody>
          <a:bodyPr/>
          <a:lstStyle/>
          <a:p>
            <a:pPr/>
            <a:r>
              <a:t>Bayes regret controlled by sequence loss</a:t>
            </a:r>
          </a:p>
        </p:txBody>
      </p:sp>
      <p:sp>
        <p:nvSpPr>
          <p:cNvPr id="832" name="Assume potential outcomes across arms are independent…"/>
          <p:cNvSpPr txBox="1"/>
          <p:nvPr/>
        </p:nvSpPr>
        <p:spPr>
          <a:xfrm>
            <a:off x="1206500" y="3351370"/>
            <a:ext cx="21971000" cy="285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609600" indent="-609600">
              <a:buSzPct val="123000"/>
              <a:buChar char="•"/>
              <a:defRPr sz="5300"/>
            </a:pPr>
            <a:r>
              <a:t>Assume potential outcomes across arms are independent</a:t>
            </a:r>
          </a:p>
          <a:p>
            <a:pPr marL="609600" indent="-609600">
              <a:buSzPct val="123000"/>
              <a:buChar char="•"/>
              <a:defRPr sz="5300"/>
            </a:pPr>
            <a:r>
              <a:t>Assume units/observations within an arm are exchangeable</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4" name="Rectangle"/>
          <p:cNvSpPr/>
          <p:nvPr/>
        </p:nvSpPr>
        <p:spPr>
          <a:xfrm>
            <a:off x="501743" y="6482405"/>
            <a:ext cx="23250691" cy="3565238"/>
          </a:xfrm>
          <a:prstGeom prst="rect">
            <a:avLst/>
          </a:prstGeom>
          <a:solidFill>
            <a:srgbClr val="FFFFFF">
              <a:alpha val="53799"/>
            </a:srgbClr>
          </a:solidFill>
          <a:ln w="88900">
            <a:solidFill>
              <a:srgbClr val="000000">
                <a:alpha val="53799"/>
              </a:srgbClr>
            </a:solidFill>
            <a:miter/>
          </a:ln>
        </p:spPr>
        <p:txBody>
          <a:bodyPr lIns="50800" tIns="50800" rIns="50800" bIns="50800" anchor="ctr"/>
          <a:lstStyle/>
          <a:p>
            <a:pPr marL="231140" indent="-231140" algn="ctr" defTabSz="457200">
              <a:lnSpc>
                <a:spcPct val="100000"/>
              </a:lnSpc>
              <a:spcBef>
                <a:spcPts val="0"/>
              </a:spcBef>
            </a:pPr>
          </a:p>
        </p:txBody>
      </p:sp>
      <p:sp>
        <p:nvSpPr>
          <p:cNvPr id="835" name="Content Placeholder 2"/>
          <p:cNvSpPr txBox="1"/>
          <p:nvPr/>
        </p:nvSpPr>
        <p:spPr>
          <a:xfrm>
            <a:off x="5056191" y="8227034"/>
            <a:ext cx="2552701" cy="1314351"/>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2000"/>
              </a:spcBef>
              <a:defRPr sz="7300">
                <a:latin typeface="Cambria Math"/>
                <a:ea typeface="Cambria Math"/>
                <a:cs typeface="Cambria Math"/>
                <a:sym typeface="Cambria Math"/>
              </a:defRPr>
            </a:lvl1pPr>
          </a:lstStyle>
          <a:p>
            <a:pPr/>
            <a14:m>
              <m:oMathPara>
                <m:oMathParaPr>
                  <m:jc m:val="left"/>
                </m:oMathParaPr>
                <m:oMath>
                  <m:r>
                    <a:rPr xmlns:a="http://schemas.openxmlformats.org/drawingml/2006/main" sz="7700" i="1">
                      <a:solidFill>
                        <a:srgbClr val="000000"/>
                      </a:solidFill>
                      <a:latin typeface="Cambria Math" panose="02040503050406030204" pitchFamily="18" charset="0"/>
                    </a:rPr>
                    <m:t>≤</m:t>
                  </m:r>
                </m:oMath>
              </m:oMathPara>
            </a14:m>
          </a:p>
        </p:txBody>
      </p:sp>
      <p:sp>
        <p:nvSpPr>
          <p:cNvPr id="836" name="TextBox 11"/>
          <p:cNvSpPr txBox="1"/>
          <p:nvPr/>
        </p:nvSpPr>
        <p:spPr>
          <a:xfrm>
            <a:off x="701694" y="8194358"/>
            <a:ext cx="4405624" cy="1633702"/>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algn="ctr" defTabSz="1828800">
              <a:lnSpc>
                <a:spcPct val="100000"/>
              </a:lnSpc>
              <a:spcBef>
                <a:spcPts val="0"/>
              </a:spcBef>
              <a:defRPr sz="4400"/>
            </a:pPr>
            <a:r>
              <a:t>Regret of TS with model </a:t>
            </a:r>
            <a14:m>
              <m:oMath>
                <m:limUpp>
                  <m:e>
                    <m:r>
                      <a:rPr xmlns:a="http://schemas.openxmlformats.org/drawingml/2006/main" sz="5300" i="1">
                        <a:solidFill>
                          <a:srgbClr val="000000"/>
                        </a:solidFill>
                        <a:latin typeface="Cambria Math" panose="02040503050406030204" pitchFamily="18" charset="0"/>
                      </a:rPr>
                      <m:t>p</m:t>
                    </m:r>
                  </m:e>
                  <m:lim>
                    <m:r>
                      <a:rPr xmlns:a="http://schemas.openxmlformats.org/drawingml/2006/main" sz="5300" i="1">
                        <a:solidFill>
                          <a:srgbClr val="000000"/>
                        </a:solidFill>
                        <a:latin typeface="Cambria Math" panose="02040503050406030204" pitchFamily="18" charset="0"/>
                      </a:rPr>
                      <m:t>̂</m:t>
                    </m:r>
                  </m:lim>
                </m:limUpp>
              </m:oMath>
            </a14:m>
          </a:p>
        </p:txBody>
      </p:sp>
      <p:sp>
        <p:nvSpPr>
          <p:cNvPr id="837" name="TextBox 12"/>
          <p:cNvSpPr txBox="1"/>
          <p:nvPr/>
        </p:nvSpPr>
        <p:spPr>
          <a:xfrm>
            <a:off x="6077473" y="8067358"/>
            <a:ext cx="5629790" cy="1633702"/>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p>
            <a:pPr algn="ctr" defTabSz="1828800">
              <a:lnSpc>
                <a:spcPct val="100000"/>
              </a:lnSpc>
              <a:spcBef>
                <a:spcPts val="0"/>
              </a:spcBef>
              <a:defRPr sz="4400"/>
            </a:pPr>
            <a:r>
              <a:t>Regret of oracle TS with true model </a:t>
            </a:r>
            <a14:m>
              <m:oMath>
                <m:sSup>
                  <m:e>
                    <m:r>
                      <a:rPr xmlns:a="http://schemas.openxmlformats.org/drawingml/2006/main" sz="5300" i="1">
                        <a:solidFill>
                          <a:srgbClr val="000000"/>
                        </a:solidFill>
                        <a:latin typeface="Cambria Math" panose="02040503050406030204" pitchFamily="18" charset="0"/>
                      </a:rPr>
                      <m:t>p</m:t>
                    </m:r>
                  </m:e>
                  <m:sup>
                    <m:r>
                      <a:rPr xmlns:a="http://schemas.openxmlformats.org/drawingml/2006/main" sz="5300" i="1">
                        <a:solidFill>
                          <a:srgbClr val="000000"/>
                        </a:solidFill>
                        <a:latin typeface="Cambria Math" panose="02040503050406030204" pitchFamily="18" charset="0"/>
                      </a:rPr>
                      <m:t>⋆</m:t>
                    </m:r>
                  </m:sup>
                </m:sSup>
              </m:oMath>
            </a14:m>
          </a:p>
        </p:txBody>
      </p:sp>
      <p:sp>
        <p:nvSpPr>
          <p:cNvPr id="838" name="Theorem (CNRZ’24)"/>
          <p:cNvSpPr txBox="1"/>
          <p:nvPr/>
        </p:nvSpPr>
        <p:spPr>
          <a:xfrm>
            <a:off x="1360508" y="6690563"/>
            <a:ext cx="6158421" cy="94493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500">
                <a:latin typeface="Helvetica Neue Light"/>
                <a:ea typeface="Helvetica Neue Light"/>
                <a:cs typeface="Helvetica Neue Light"/>
                <a:sym typeface="Helvetica Neue Light"/>
              </a:defRPr>
            </a:pPr>
            <a:r>
              <a:t>Theorem (C</a:t>
            </a:r>
            <a:r>
              <a:rPr b="1">
                <a:latin typeface="+mn-lt"/>
                <a:ea typeface="+mn-ea"/>
                <a:cs typeface="+mn-cs"/>
                <a:sym typeface="Helvetica Neue"/>
              </a:rPr>
              <a:t>N</a:t>
            </a:r>
            <a:r>
              <a:t>RZ’24)</a:t>
            </a:r>
          </a:p>
        </p:txBody>
      </p:sp>
      <p:sp>
        <p:nvSpPr>
          <p:cNvPr id="839" name="Content Placeholder 2"/>
          <p:cNvSpPr txBox="1"/>
          <p:nvPr/>
        </p:nvSpPr>
        <p:spPr>
          <a:xfrm>
            <a:off x="11763019" y="8064233"/>
            <a:ext cx="11654177" cy="1639953"/>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defTabSz="1828800">
              <a:spcBef>
                <a:spcPts val="2000"/>
              </a:spcBef>
              <a:defRPr sz="7100"/>
            </a:lvl1pPr>
          </a:lstStyle>
          <a:p>
            <a:pPr/>
            <a14:m>
              <m:oMathPara>
                <m:oMathParaPr>
                  <m:jc m:val="left"/>
                </m:oMathParaPr>
                <m:oMath>
                  <m:r>
                    <a:rPr xmlns:a="http://schemas.openxmlformats.org/drawingml/2006/main" sz="5900" i="1">
                      <a:solidFill>
                        <a:srgbClr val="000000"/>
                      </a:solidFill>
                      <a:latin typeface="Cambria Math" panose="02040503050406030204" pitchFamily="18" charset="0"/>
                    </a:rPr>
                    <m:t>+</m:t>
                  </m:r>
                  <m:rad>
                    <m:radPr>
                      <m:ctrlPr>
                        <a:rPr xmlns:a="http://schemas.openxmlformats.org/drawingml/2006/main" sz="5900" i="1">
                          <a:solidFill>
                            <a:srgbClr val="000000"/>
                          </a:solidFill>
                          <a:latin typeface="Cambria Math" panose="02040503050406030204" pitchFamily="18" charset="0"/>
                        </a:rPr>
                      </m:ctrlPr>
                      <m:degHide m:val="on"/>
                    </m:radPr>
                    <m:deg/>
                    <m:e>
                      <m:r>
                        <a:rPr xmlns:a="http://schemas.openxmlformats.org/drawingml/2006/main" sz="5900" i="1">
                          <a:solidFill>
                            <a:srgbClr val="000000"/>
                          </a:solidFill>
                          <a:latin typeface="Cambria Math" panose="02040503050406030204" pitchFamily="18" charset="0"/>
                        </a:rPr>
                        <m:t>2</m:t>
                      </m:r>
                      <m:r>
                        <a:rPr xmlns:a="http://schemas.openxmlformats.org/drawingml/2006/main" sz="5900" i="1">
                          <a:solidFill>
                            <a:srgbClr val="000000"/>
                          </a:solidFill>
                          <a:latin typeface="Cambria Math" panose="02040503050406030204" pitchFamily="18" charset="0"/>
                        </a:rPr>
                        <m:t>⋅</m:t>
                      </m:r>
                      <m:r>
                        <m:rPr>
                          <m:nor/>
                        </m:rPr>
                        <a:rPr xmlns:a="http://schemas.openxmlformats.org/drawingml/2006/main" sz="5900" i="1">
                          <a:solidFill>
                            <a:srgbClr val="000000"/>
                          </a:solidFill>
                          <a:latin typeface="Cambria Math" panose="02040503050406030204" pitchFamily="18" charset="0"/>
                        </a:rPr>
                        <m:t>no. actions</m:t>
                      </m:r>
                      <m:r>
                        <a:rPr xmlns:a="http://schemas.openxmlformats.org/drawingml/2006/main" sz="5900" i="1">
                          <a:solidFill>
                            <a:srgbClr val="000000"/>
                          </a:solidFill>
                          <a:latin typeface="Cambria Math" panose="02040503050406030204" pitchFamily="18" charset="0"/>
                        </a:rPr>
                        <m:t>⋅</m:t>
                      </m:r>
                      <m:r>
                        <a:rPr xmlns:a="http://schemas.openxmlformats.org/drawingml/2006/main" sz="5900" i="1">
                          <a:solidFill>
                            <a:srgbClr val="000000"/>
                          </a:solidFill>
                          <a:latin typeface="Cambria Math" panose="02040503050406030204" pitchFamily="18" charset="0"/>
                        </a:rPr>
                        <m:t>(</m:t>
                      </m:r>
                      <m:sSub>
                        <m:e>
                          <m:r>
                            <a:rPr xmlns:a="http://schemas.openxmlformats.org/drawingml/2006/main" sz="5900" i="1">
                              <a:solidFill>
                                <a:srgbClr val="000000"/>
                              </a:solidFill>
                              <a:latin typeface="Cambria Math" panose="02040503050406030204" pitchFamily="18" charset="0"/>
                            </a:rPr>
                            <m:t>ℓ</m:t>
                          </m:r>
                        </m:e>
                        <m:sub>
                          <m:r>
                            <a:rPr xmlns:a="http://schemas.openxmlformats.org/drawingml/2006/main" sz="5900" i="1">
                              <a:solidFill>
                                <a:srgbClr val="000000"/>
                              </a:solidFill>
                              <a:latin typeface="Cambria Math" panose="02040503050406030204" pitchFamily="18" charset="0"/>
                            </a:rPr>
                            <m:t>T</m:t>
                          </m:r>
                        </m:sub>
                      </m:sSub>
                      <m:r>
                        <a:rPr xmlns:a="http://schemas.openxmlformats.org/drawingml/2006/main" sz="5900" i="1">
                          <a:solidFill>
                            <a:srgbClr val="000000"/>
                          </a:solidFill>
                          <a:latin typeface="Cambria Math" panose="02040503050406030204" pitchFamily="18" charset="0"/>
                        </a:rPr>
                        <m:t>(</m:t>
                      </m:r>
                      <m:limUpp>
                        <m:e>
                          <m:r>
                            <a:rPr xmlns:a="http://schemas.openxmlformats.org/drawingml/2006/main" sz="5900" i="1">
                              <a:solidFill>
                                <a:srgbClr val="000000"/>
                              </a:solidFill>
                              <a:latin typeface="Cambria Math" panose="02040503050406030204" pitchFamily="18" charset="0"/>
                            </a:rPr>
                            <m:t>p</m:t>
                          </m:r>
                        </m:e>
                        <m:lim>
                          <m:r>
                            <a:rPr xmlns:a="http://schemas.openxmlformats.org/drawingml/2006/main" sz="5900" i="1">
                              <a:solidFill>
                                <a:srgbClr val="000000"/>
                              </a:solidFill>
                              <a:latin typeface="Cambria Math" panose="02040503050406030204" pitchFamily="18" charset="0"/>
                            </a:rPr>
                            <m:t>̂</m:t>
                          </m:r>
                        </m:lim>
                      </m:limUpp>
                      <m:r>
                        <a:rPr xmlns:a="http://schemas.openxmlformats.org/drawingml/2006/main" sz="5900" i="1">
                          <a:solidFill>
                            <a:srgbClr val="000000"/>
                          </a:solidFill>
                          <a:latin typeface="Cambria Math" panose="02040503050406030204" pitchFamily="18" charset="0"/>
                        </a:rPr>
                        <m:t>)</m:t>
                      </m:r>
                      <m:r>
                        <a:rPr xmlns:a="http://schemas.openxmlformats.org/drawingml/2006/main" sz="5900" i="1">
                          <a:solidFill>
                            <a:srgbClr val="000000"/>
                          </a:solidFill>
                          <a:latin typeface="Cambria Math" panose="02040503050406030204" pitchFamily="18" charset="0"/>
                        </a:rPr>
                        <m:t>-</m:t>
                      </m:r>
                      <m:sSub>
                        <m:e>
                          <m:r>
                            <a:rPr xmlns:a="http://schemas.openxmlformats.org/drawingml/2006/main" sz="5900" i="1">
                              <a:solidFill>
                                <a:srgbClr val="000000"/>
                              </a:solidFill>
                              <a:latin typeface="Cambria Math" panose="02040503050406030204" pitchFamily="18" charset="0"/>
                            </a:rPr>
                            <m:t>ℓ</m:t>
                          </m:r>
                        </m:e>
                        <m:sub>
                          <m:r>
                            <a:rPr xmlns:a="http://schemas.openxmlformats.org/drawingml/2006/main" sz="5900" i="1">
                              <a:solidFill>
                                <a:srgbClr val="000000"/>
                              </a:solidFill>
                              <a:latin typeface="Cambria Math" panose="02040503050406030204" pitchFamily="18" charset="0"/>
                            </a:rPr>
                            <m:t>T</m:t>
                          </m:r>
                        </m:sub>
                      </m:sSub>
                      <m:r>
                        <a:rPr xmlns:a="http://schemas.openxmlformats.org/drawingml/2006/main" sz="5900" i="1">
                          <a:solidFill>
                            <a:srgbClr val="000000"/>
                          </a:solidFill>
                          <a:latin typeface="Cambria Math" panose="02040503050406030204" pitchFamily="18" charset="0"/>
                        </a:rPr>
                        <m:t>(</m:t>
                      </m:r>
                      <m:sSup>
                        <m:e>
                          <m:r>
                            <a:rPr xmlns:a="http://schemas.openxmlformats.org/drawingml/2006/main" sz="5900" i="1">
                              <a:solidFill>
                                <a:srgbClr val="000000"/>
                              </a:solidFill>
                              <a:latin typeface="Cambria Math" panose="02040503050406030204" pitchFamily="18" charset="0"/>
                            </a:rPr>
                            <m:t>p</m:t>
                          </m:r>
                        </m:e>
                        <m:sup>
                          <m:r>
                            <a:rPr xmlns:a="http://schemas.openxmlformats.org/drawingml/2006/main" sz="5900" i="1">
                              <a:solidFill>
                                <a:srgbClr val="000000"/>
                              </a:solidFill>
                              <a:latin typeface="Cambria Math" panose="02040503050406030204" pitchFamily="18" charset="0"/>
                            </a:rPr>
                            <m:t>⋆</m:t>
                          </m:r>
                        </m:sup>
                      </m:sSup>
                      <m:r>
                        <a:rPr xmlns:a="http://schemas.openxmlformats.org/drawingml/2006/main" sz="5900" i="1">
                          <a:solidFill>
                            <a:srgbClr val="000000"/>
                          </a:solidFill>
                          <a:latin typeface="Cambria Math" panose="02040503050406030204" pitchFamily="18" charset="0"/>
                        </a:rPr>
                        <m:t>)</m:t>
                      </m:r>
                      <m:r>
                        <a:rPr xmlns:a="http://schemas.openxmlformats.org/drawingml/2006/main" sz="5900" i="1">
                          <a:solidFill>
                            <a:srgbClr val="000000"/>
                          </a:solidFill>
                          <a:latin typeface="Cambria Math" panose="02040503050406030204" pitchFamily="18" charset="0"/>
                        </a:rPr>
                        <m:t>)</m:t>
                      </m:r>
                    </m:e>
                  </m:rad>
                </m:oMath>
              </m:oMathPara>
            </a14:m>
          </a:p>
        </p:txBody>
      </p:sp>
      <p:sp>
        <p:nvSpPr>
          <p:cNvPr id="840" name="Straight Arrow Connector 21"/>
          <p:cNvSpPr/>
          <p:nvPr/>
        </p:nvSpPr>
        <p:spPr>
          <a:xfrm flipH="1">
            <a:off x="9906311" y="7471827"/>
            <a:ext cx="989902" cy="773478"/>
          </a:xfrm>
          <a:prstGeom prst="line">
            <a:avLst/>
          </a:prstGeom>
          <a:ln w="50800">
            <a:solidFill>
              <a:srgbClr val="156082"/>
            </a:solidFill>
            <a:miter/>
            <a:tailEnd type="triangle"/>
          </a:ln>
        </p:spPr>
        <p:txBody>
          <a:bodyPr tIns="91439" bIns="91439"/>
          <a:lstStyle/>
          <a:p>
            <a:pPr defTabSz="1828800">
              <a:lnSpc>
                <a:spcPct val="100000"/>
              </a:lnSpc>
              <a:spcBef>
                <a:spcPts val="0"/>
              </a:spcBef>
              <a:defRPr sz="3600">
                <a:latin typeface="Segoe UI"/>
                <a:ea typeface="Segoe UI"/>
                <a:cs typeface="Segoe UI"/>
                <a:sym typeface="Segoe UI"/>
              </a:defRPr>
            </a:pPr>
          </a:p>
        </p:txBody>
      </p:sp>
      <p:sp>
        <p:nvSpPr>
          <p:cNvPr id="841" name="TextBox 23"/>
          <p:cNvSpPr txBox="1"/>
          <p:nvPr/>
        </p:nvSpPr>
        <p:spPr>
          <a:xfrm>
            <a:off x="9884413" y="6791631"/>
            <a:ext cx="4615174" cy="1211835"/>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lnSpc>
                <a:spcPct val="100000"/>
              </a:lnSpc>
              <a:spcBef>
                <a:spcPts val="0"/>
              </a:spcBef>
              <a:defRPr sz="3500"/>
            </a:lvl1pPr>
          </a:lstStyle>
          <a:p>
            <a:pPr/>
            <a:r>
              <a:t>Impossible to implement</a:t>
            </a:r>
          </a:p>
        </p:txBody>
      </p:sp>
      <p:sp>
        <p:nvSpPr>
          <p:cNvPr id="842" name="Straight Arrow Connector 21"/>
          <p:cNvSpPr/>
          <p:nvPr/>
        </p:nvSpPr>
        <p:spPr>
          <a:xfrm>
            <a:off x="19807785" y="7631067"/>
            <a:ext cx="1065673" cy="849773"/>
          </a:xfrm>
          <a:prstGeom prst="line">
            <a:avLst/>
          </a:prstGeom>
          <a:ln w="50800">
            <a:solidFill>
              <a:srgbClr val="156082"/>
            </a:solidFill>
            <a:miter/>
            <a:tailEnd type="triangle"/>
          </a:ln>
        </p:spPr>
        <p:txBody>
          <a:bodyPr tIns="91439" bIns="91439"/>
          <a:lstStyle/>
          <a:p>
            <a:pPr defTabSz="1828800">
              <a:lnSpc>
                <a:spcPct val="100000"/>
              </a:lnSpc>
              <a:spcBef>
                <a:spcPts val="0"/>
              </a:spcBef>
              <a:defRPr sz="3600">
                <a:latin typeface="Segoe UI"/>
                <a:ea typeface="Segoe UI"/>
                <a:cs typeface="Segoe UI"/>
                <a:sym typeface="Segoe UI"/>
              </a:defRPr>
            </a:pPr>
          </a:p>
        </p:txBody>
      </p:sp>
      <p:sp>
        <p:nvSpPr>
          <p:cNvPr id="843" name="TextBox 23"/>
          <p:cNvSpPr txBox="1"/>
          <p:nvPr/>
        </p:nvSpPr>
        <p:spPr>
          <a:xfrm>
            <a:off x="17301213" y="7051981"/>
            <a:ext cx="4615174" cy="691135"/>
          </a:xfrm>
          <a:prstGeom prst="rect">
            <a:avLst/>
          </a:prstGeom>
          <a:ln w="12700">
            <a:miter lim="400000"/>
          </a:ln>
          <a:extLst>
            <a:ext uri="{C572A759-6A51-4108-AA02-DFA0A04FC94B}">
              <ma14:wrappingTextBoxFlag xmlns:ma14="http://schemas.microsoft.com/office/mac/drawingml/2011/main" val="1"/>
            </a:ext>
          </a:extLst>
        </p:spPr>
        <p:txBody>
          <a:bodyPr tIns="91439" bIns="91439">
            <a:spAutoFit/>
          </a:bodyPr>
          <a:lstStyle>
            <a:lvl1pPr algn="ctr" defTabSz="1828800">
              <a:lnSpc>
                <a:spcPct val="100000"/>
              </a:lnSpc>
              <a:spcBef>
                <a:spcPts val="0"/>
              </a:spcBef>
              <a:defRPr sz="3500"/>
            </a:lvl1pPr>
          </a:lstStyle>
          <a:p>
            <a:pPr/>
            <a:r>
              <a:t>Val loss</a:t>
            </a:r>
          </a:p>
        </p:txBody>
      </p:sp>
      <p:sp>
        <p:nvSpPr>
          <p:cNvPr id="844" name="On average, initially small disparities don’t magnify over time…"/>
          <p:cNvSpPr txBox="1"/>
          <p:nvPr>
            <p:ph type="body" sz="quarter" idx="1"/>
          </p:nvPr>
        </p:nvSpPr>
        <p:spPr>
          <a:xfrm>
            <a:off x="1225737" y="10759635"/>
            <a:ext cx="21971001" cy="2302358"/>
          </a:xfrm>
          <a:prstGeom prst="rect">
            <a:avLst/>
          </a:prstGeom>
        </p:spPr>
        <p:txBody>
          <a:bodyPr/>
          <a:lstStyle/>
          <a:p>
            <a:pPr marL="609600" indent="-609600">
              <a:defRPr sz="5300"/>
            </a:pPr>
            <a:r>
              <a:t>On average, initially small disparities don’t magnify over time</a:t>
            </a:r>
          </a:p>
          <a:p>
            <a:pPr marL="609600" indent="-609600">
              <a:defRPr sz="5300"/>
            </a:pPr>
            <a:r>
              <a:t>Scaling laws govern online decision-making performance!</a:t>
            </a:r>
          </a:p>
        </p:txBody>
      </p:sp>
      <p:sp>
        <p:nvSpPr>
          <p:cNvPr id="845" name="Assume potential outcomes across arms are independent…"/>
          <p:cNvSpPr txBox="1"/>
          <p:nvPr/>
        </p:nvSpPr>
        <p:spPr>
          <a:xfrm>
            <a:off x="1206500" y="3351370"/>
            <a:ext cx="21971000" cy="28591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marL="609600" indent="-609600">
              <a:buSzPct val="123000"/>
              <a:buChar char="•"/>
              <a:defRPr sz="5300"/>
            </a:pPr>
            <a:r>
              <a:t>Assume potential outcomes across arms are independent</a:t>
            </a:r>
          </a:p>
          <a:p>
            <a:pPr marL="609600" indent="-609600">
              <a:buSzPct val="123000"/>
              <a:buChar char="•"/>
              <a:defRPr sz="5300"/>
            </a:pPr>
            <a:r>
              <a:t>Assume units/observations within an arm are exchangeable</a:t>
            </a:r>
          </a:p>
        </p:txBody>
      </p:sp>
      <p:sp>
        <p:nvSpPr>
          <p:cNvPr id="846" name="Bayes regret controlled by sequence loss"/>
          <p:cNvSpPr txBox="1"/>
          <p:nvPr>
            <p:ph type="title"/>
          </p:nvPr>
        </p:nvSpPr>
        <p:spPr>
          <a:prstGeom prst="rect">
            <a:avLst/>
          </a:prstGeom>
        </p:spPr>
        <p:txBody>
          <a:bodyPr/>
          <a:lstStyle/>
          <a:p>
            <a:pPr/>
            <a:r>
              <a:t>Bayes regret controlled by sequence loss</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8" name="Back in 2019 at Meta"/>
          <p:cNvSpPr txBox="1"/>
          <p:nvPr>
            <p:ph type="title" idx="4294967295"/>
          </p:nvPr>
        </p:nvSpPr>
        <p:spPr>
          <a:prstGeom prst="rect">
            <a:avLst/>
          </a:prstGeom>
        </p:spPr>
        <p:txBody>
          <a:bodyPr/>
          <a:lstStyle/>
          <a:p>
            <a:pPr/>
            <a:r>
              <a:t>Back in 2019 at Meta</a:t>
            </a:r>
          </a:p>
        </p:txBody>
      </p:sp>
      <p:sp>
        <p:nvSpPr>
          <p:cNvPr id="849" name="Decisions have to be made fast in online platforms; TS too slow!…"/>
          <p:cNvSpPr txBox="1"/>
          <p:nvPr>
            <p:ph type="body" idx="4294967295"/>
          </p:nvPr>
        </p:nvSpPr>
        <p:spPr>
          <a:xfrm>
            <a:off x="1416223" y="3497107"/>
            <a:ext cx="21551554" cy="9216635"/>
          </a:xfrm>
          <a:prstGeom prst="rect">
            <a:avLst/>
          </a:prstGeom>
        </p:spPr>
        <p:txBody>
          <a:bodyPr/>
          <a:lstStyle/>
          <a:p>
            <a:pPr/>
            <a:r>
              <a:t>Decisions have to be made fast in online platforms; TS too slow!</a:t>
            </a:r>
            <a:br/>
            <a:br/>
            <a:br/>
            <a:br/>
            <a:br/>
            <a:br/>
          </a:p>
          <a:p>
            <a:pPr>
              <a:spcBef>
                <a:spcPts val="5500"/>
              </a:spcBef>
            </a:pPr>
            <a:r>
              <a:t>Powered by the observation that TS is </a:t>
            </a:r>
            <a:r>
              <a:rPr i="1"/>
              <a:t>robust to single-step errors</a:t>
            </a:r>
            <a:r>
              <a:t>, we shipped a fast policy trained to mimic TS</a:t>
            </a:r>
          </a:p>
          <a:p>
            <a:pPr>
              <a:spcBef>
                <a:spcPts val="5500"/>
              </a:spcBef>
            </a:pPr>
            <a:r>
              <a:t>A/B test: up to 5× the share of videos preserved at 1080p, leading to 1.1% increase watch time.</a:t>
            </a:r>
          </a:p>
        </p:txBody>
      </p:sp>
      <p:pic>
        <p:nvPicPr>
          <p:cNvPr id="850" name="upload-video-to-instagram.jpg" descr="upload-video-to-instagram.jpg"/>
          <p:cNvPicPr>
            <a:picLocks noChangeAspect="1"/>
          </p:cNvPicPr>
          <p:nvPr/>
        </p:nvPicPr>
        <p:blipFill>
          <a:blip r:embed="rId2">
            <a:extLst/>
          </a:blip>
          <a:srcRect l="12390" t="0" r="12390" b="0"/>
          <a:stretch>
            <a:fillRect/>
          </a:stretch>
        </p:blipFill>
        <p:spPr>
          <a:xfrm>
            <a:off x="18149119" y="540480"/>
            <a:ext cx="5258683" cy="2511203"/>
          </a:xfrm>
          <a:prstGeom prst="rect">
            <a:avLst/>
          </a:prstGeom>
          <a:ln w="12700">
            <a:miter lim="400000"/>
          </a:ln>
        </p:spPr>
      </p:pic>
      <p:sp>
        <p:nvSpPr>
          <p:cNvPr id="851" name="Rectangle"/>
          <p:cNvSpPr/>
          <p:nvPr/>
        </p:nvSpPr>
        <p:spPr>
          <a:xfrm>
            <a:off x="597197" y="5088535"/>
            <a:ext cx="23233540" cy="2664379"/>
          </a:xfrm>
          <a:prstGeom prst="rect">
            <a:avLst/>
          </a:prstGeom>
          <a:solidFill>
            <a:srgbClr val="FFFFFF"/>
          </a:solidFill>
          <a:ln w="88900">
            <a:solidFill>
              <a:srgbClr val="000000"/>
            </a:solidFill>
            <a:miter/>
          </a:ln>
        </p:spPr>
        <p:txBody>
          <a:bodyPr lIns="50800" tIns="50800" rIns="50800" bIns="50800" anchor="ctr"/>
          <a:lstStyle/>
          <a:p>
            <a:pPr marL="231140" indent="-231140" algn="ctr" defTabSz="457200">
              <a:lnSpc>
                <a:spcPct val="100000"/>
              </a:lnSpc>
              <a:spcBef>
                <a:spcPts val="0"/>
              </a:spcBef>
            </a:pPr>
          </a:p>
        </p:txBody>
      </p:sp>
      <p:sp>
        <p:nvSpPr>
          <p:cNvPr id="852" name="Theorem (NDB’26)"/>
          <p:cNvSpPr txBox="1"/>
          <p:nvPr/>
        </p:nvSpPr>
        <p:spPr>
          <a:xfrm>
            <a:off x="982956" y="5948255"/>
            <a:ext cx="5744211" cy="94494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500">
                <a:latin typeface="Helvetica Neue Light"/>
                <a:ea typeface="Helvetica Neue Light"/>
                <a:cs typeface="Helvetica Neue Light"/>
                <a:sym typeface="Helvetica Neue Light"/>
              </a:defRPr>
            </a:pPr>
            <a:r>
              <a:t>Theorem (</a:t>
            </a:r>
            <a:r>
              <a:rPr b="1">
                <a:latin typeface="+mn-lt"/>
                <a:ea typeface="+mn-ea"/>
                <a:cs typeface="+mn-cs"/>
                <a:sym typeface="Helvetica Neue"/>
              </a:rPr>
              <a:t>N</a:t>
            </a:r>
            <a:r>
              <a:t>DB’26)</a:t>
            </a:r>
          </a:p>
        </p:txBody>
      </p:sp>
      <p:sp>
        <p:nvSpPr>
          <p:cNvPr id="853" name="Imitating TS on the learner’s own histories preserves the usual Bayes regret bound, up to additive imitation errors."/>
          <p:cNvSpPr txBox="1"/>
          <p:nvPr/>
        </p:nvSpPr>
        <p:spPr>
          <a:xfrm>
            <a:off x="7381327" y="5694919"/>
            <a:ext cx="16097754" cy="154441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231140" indent="-231140" algn="ctr" defTabSz="457200">
              <a:lnSpc>
                <a:spcPct val="100000"/>
              </a:lnSpc>
              <a:spcBef>
                <a:spcPts val="0"/>
              </a:spcBef>
            </a:pPr>
            <a:r>
              <a:t>Imitating TS on the learner’s own histories preserves the usual Bayes regret bound, up to </a:t>
            </a:r>
            <a:r>
              <a:rPr b="1"/>
              <a:t>additive</a:t>
            </a:r>
            <a:r>
              <a:t> imitation errors.</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5" name="Summary"/>
          <p:cNvSpPr txBox="1"/>
          <p:nvPr>
            <p:ph type="title"/>
          </p:nvPr>
        </p:nvSpPr>
        <p:spPr>
          <a:prstGeom prst="rect">
            <a:avLst/>
          </a:prstGeom>
        </p:spPr>
        <p:txBody>
          <a:bodyPr/>
          <a:lstStyle/>
          <a:p>
            <a:pPr/>
            <a:r>
              <a:t>Summary</a:t>
            </a:r>
          </a:p>
        </p:txBody>
      </p:sp>
      <p:sp>
        <p:nvSpPr>
          <p:cNvPr id="856" name="Meta-learning across datasets provides a robust prediction machine…"/>
          <p:cNvSpPr txBox="1"/>
          <p:nvPr>
            <p:ph type="body" idx="1"/>
          </p:nvPr>
        </p:nvSpPr>
        <p:spPr>
          <a:xfrm>
            <a:off x="1206500" y="3102452"/>
            <a:ext cx="21971000" cy="7511096"/>
          </a:xfrm>
          <a:prstGeom prst="rect">
            <a:avLst/>
          </a:prstGeom>
        </p:spPr>
        <p:txBody>
          <a:bodyPr/>
          <a:lstStyle/>
          <a:p>
            <a:pPr>
              <a:defRPr sz="4900"/>
            </a:pPr>
            <a:r>
              <a:t>Meta-learning across datasets provides a robust prediction machine</a:t>
            </a:r>
          </a:p>
          <a:p>
            <a:pPr>
              <a:defRPr sz="4900"/>
            </a:pPr>
            <a:r>
              <a:t>Our conceptual framework turns this into a new primitive for UQ: autoregressive generation is key to valid statistical inference!</a:t>
            </a:r>
          </a:p>
          <a:p>
            <a:pPr>
              <a:defRPr sz="4900"/>
            </a:pPr>
            <a:r>
              <a:t>We formulate a MDP over predictive distributions, and approximately solve it using classical heuristics like TS and lookaheads</a:t>
            </a:r>
          </a:p>
          <a:p>
            <a:pPr>
              <a:defRPr sz="4900"/>
            </a:pPr>
            <a:r>
              <a:t>For TS, approximation error accrues additively, and hence is controlled by sequence prediction loss</a:t>
            </a:r>
          </a:p>
        </p:txBody>
      </p:sp>
      <p:sp>
        <p:nvSpPr>
          <p:cNvPr id="857" name="[Uncertainty as missing data] Active Exploration via Autoregressive Generation of Missing Data, CNRZ, 2024…"/>
          <p:cNvSpPr txBox="1"/>
          <p:nvPr/>
        </p:nvSpPr>
        <p:spPr>
          <a:xfrm>
            <a:off x="559364" y="10840602"/>
            <a:ext cx="25064552" cy="23825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457200">
              <a:lnSpc>
                <a:spcPct val="140000"/>
              </a:lnSpc>
              <a:spcBef>
                <a:spcPts val="1000"/>
              </a:spcBef>
              <a:defRPr sz="3500">
                <a:latin typeface="Helvetica"/>
                <a:ea typeface="Helvetica"/>
                <a:cs typeface="Helvetica"/>
                <a:sym typeface="Helvetica"/>
              </a:defRPr>
            </a:pPr>
            <a:r>
              <a:rPr>
                <a:latin typeface="Helvetica Light"/>
                <a:ea typeface="Helvetica Light"/>
                <a:cs typeface="Helvetica Light"/>
                <a:sym typeface="Helvetica Light"/>
              </a:rPr>
              <a:t>[Uncertainty as missing data]</a:t>
            </a:r>
            <a:r>
              <a:t> </a:t>
            </a:r>
            <a:r>
              <a:rPr u="sng">
                <a:hlinkClick r:id="rId2" invalidUrl="" action="" tgtFrame="" tooltip="" history="1" highlightClick="0" endSnd="0"/>
              </a:rPr>
              <a:t>Active Exploration via Autoregressive Generation of Missing Data</a:t>
            </a:r>
            <a:r>
              <a:t>, C</a:t>
            </a:r>
            <a:r>
              <a:rPr b="1"/>
              <a:t>N</a:t>
            </a:r>
            <a:r>
              <a:t>RZ, 2024</a:t>
            </a:r>
            <a:endParaRPr b="1"/>
          </a:p>
          <a:p>
            <a:pPr defTabSz="457200">
              <a:lnSpc>
                <a:spcPct val="140000"/>
              </a:lnSpc>
              <a:spcBef>
                <a:spcPts val="1000"/>
              </a:spcBef>
              <a:defRPr sz="3500">
                <a:latin typeface="Helvetica"/>
                <a:ea typeface="Helvetica"/>
                <a:cs typeface="Helvetica"/>
                <a:sym typeface="Helvetica"/>
              </a:defRPr>
            </a:pPr>
            <a:r>
              <a:rPr>
                <a:latin typeface="Helvetica Light"/>
                <a:ea typeface="Helvetica Light"/>
                <a:cs typeface="Helvetica Light"/>
                <a:sym typeface="Helvetica Light"/>
              </a:rPr>
              <a:t>[Language experiments]</a:t>
            </a:r>
            <a:r>
              <a:t> </a:t>
            </a:r>
            <a:r>
              <a:rPr u="sng">
                <a:hlinkClick r:id="rId3" invalidUrl="" action="" tgtFrame="" tooltip="" history="1" highlightClick="0" endSnd="0"/>
              </a:rPr>
              <a:t>Adaptive Elicitation of Latent Information Using Natural Language</a:t>
            </a:r>
            <a:r>
              <a:t>, WZZ</a:t>
            </a:r>
            <a:r>
              <a:rPr b="1"/>
              <a:t>N</a:t>
            </a:r>
            <a:r>
              <a:t>, 2025</a:t>
            </a:r>
          </a:p>
          <a:p>
            <a:pPr defTabSz="457200">
              <a:lnSpc>
                <a:spcPct val="140000"/>
              </a:lnSpc>
              <a:spcBef>
                <a:spcPts val="1000"/>
              </a:spcBef>
              <a:defRPr sz="3500">
                <a:latin typeface="Helvetica"/>
                <a:ea typeface="Helvetica"/>
                <a:cs typeface="Helvetica"/>
                <a:sym typeface="Helvetica"/>
              </a:defRPr>
            </a:pPr>
            <a:r>
              <a:t>[</a:t>
            </a:r>
            <a:r>
              <a:rPr>
                <a:latin typeface="Helvetica Light"/>
                <a:ea typeface="Helvetica Light"/>
                <a:cs typeface="Helvetica Light"/>
                <a:sym typeface="Helvetica Light"/>
              </a:rPr>
              <a:t>Bayesian connections]</a:t>
            </a:r>
            <a:r>
              <a:t> </a:t>
            </a:r>
            <a:r>
              <a:rPr u="sng">
                <a:hlinkClick r:id="rId4" invalidUrl="" action="" tgtFrame="" tooltip="" history="1" highlightClick="0" endSnd="0"/>
              </a:rPr>
              <a:t>Exchangeable Sequence Models Quantify Uncertainty Over Latent Concepts</a:t>
            </a:r>
            <a:r>
              <a:t>, Y</a:t>
            </a:r>
            <a:r>
              <a:rPr b="1"/>
              <a:t>N</a:t>
            </a:r>
            <a:r>
              <a:t>, 2024</a:t>
            </a: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59" name="Importance of autoregressive generation"/>
          <p:cNvSpPr txBox="1"/>
          <p:nvPr>
            <p:ph type="title"/>
          </p:nvPr>
        </p:nvSpPr>
        <p:spPr>
          <a:prstGeom prst="rect">
            <a:avLst/>
          </a:prstGeom>
        </p:spPr>
        <p:txBody>
          <a:bodyPr/>
          <a:lstStyle/>
          <a:p>
            <a:pPr/>
            <a:r>
              <a:t>Importance of autoregressive generation</a:t>
            </a:r>
          </a:p>
        </p:txBody>
      </p:sp>
      <p:sp>
        <p:nvSpPr>
          <p:cNvPr id="860" name="Students make mistakes / guess when they don’t know the correct answer  answer =  f(  question,  proficiency  )  +   noise…"/>
          <p:cNvSpPr txBox="1"/>
          <p:nvPr>
            <p:ph type="body" sz="half" idx="1"/>
          </p:nvPr>
        </p:nvSpPr>
        <p:spPr>
          <a:xfrm>
            <a:off x="1094887" y="4508880"/>
            <a:ext cx="12528235" cy="9661998"/>
          </a:xfrm>
          <a:prstGeom prst="rect">
            <a:avLst/>
          </a:prstGeom>
        </p:spPr>
        <p:txBody>
          <a:bodyPr/>
          <a:lstStyle/>
          <a:p>
            <a:pPr/>
            <a:r>
              <a:t>Students make mistakes / guess when they don’t know the correct answer</a:t>
            </a:r>
            <a:br/>
            <a:br>
              <a:rPr sz="3300"/>
            </a:br>
            <a:r>
              <a:rPr sz="4500">
                <a:latin typeface="Helvetica Neue Thin"/>
                <a:ea typeface="Helvetica Neue Thin"/>
                <a:cs typeface="Helvetica Neue Thin"/>
                <a:sym typeface="Helvetica Neue Thin"/>
              </a:rPr>
              <a:t>answer =  f(  question,  </a:t>
            </a:r>
            <a:r>
              <a:rPr sz="4500">
                <a:solidFill>
                  <a:schemeClr val="accent5">
                    <a:hueOff val="-82419"/>
                    <a:satOff val="-9513"/>
                    <a:lumOff val="-16343"/>
                  </a:schemeClr>
                </a:solidFill>
                <a:latin typeface="Helvetica Neue Thin"/>
                <a:ea typeface="Helvetica Neue Thin"/>
                <a:cs typeface="Helvetica Neue Thin"/>
                <a:sym typeface="Helvetica Neue Thin"/>
              </a:rPr>
              <a:t>proficiency</a:t>
            </a:r>
            <a:r>
              <a:rPr sz="4500">
                <a:latin typeface="Helvetica Neue Thin"/>
                <a:ea typeface="Helvetica Neue Thin"/>
                <a:cs typeface="Helvetica Neue Thin"/>
                <a:sym typeface="Helvetica Neue Thin"/>
              </a:rPr>
              <a:t>  )  +   </a:t>
            </a:r>
            <a:r>
              <a:rPr sz="4500">
                <a:solidFill>
                  <a:schemeClr val="accent3">
                    <a:hueOff val="362282"/>
                    <a:satOff val="31803"/>
                    <a:lumOff val="-18242"/>
                  </a:schemeClr>
                </a:solidFill>
                <a:latin typeface="Helvetica Neue Thin"/>
                <a:ea typeface="Helvetica Neue Thin"/>
                <a:cs typeface="Helvetica Neue Thin"/>
                <a:sym typeface="Helvetica Neue Thin"/>
              </a:rPr>
              <a:t>noise</a:t>
            </a:r>
            <a:br/>
            <a:endParaRPr sz="1000"/>
          </a:p>
          <a:p>
            <a:pPr/>
            <a:r>
              <a:t>Autoregressive generation is critical for distinguishing </a:t>
            </a:r>
            <a:r>
              <a:rPr>
                <a:solidFill>
                  <a:schemeClr val="accent5">
                    <a:hueOff val="-82419"/>
                    <a:satOff val="-9513"/>
                    <a:lumOff val="-16343"/>
                  </a:schemeClr>
                </a:solidFill>
                <a:latin typeface="Helvetica Neue Thin"/>
                <a:ea typeface="Helvetica Neue Thin"/>
                <a:cs typeface="Helvetica Neue Thin"/>
                <a:sym typeface="Helvetica Neue Thin"/>
              </a:rPr>
              <a:t>proficiency</a:t>
            </a:r>
            <a:r>
              <a:t> from </a:t>
            </a:r>
            <a:r>
              <a:rPr>
                <a:solidFill>
                  <a:schemeClr val="accent3">
                    <a:hueOff val="362282"/>
                    <a:satOff val="31803"/>
                    <a:lumOff val="-18242"/>
                  </a:schemeClr>
                </a:solidFill>
                <a:latin typeface="Helvetica Neue Thin"/>
                <a:ea typeface="Helvetica Neue Thin"/>
                <a:cs typeface="Helvetica Neue Thin"/>
                <a:sym typeface="Helvetica Neue Thin"/>
              </a:rPr>
              <a:t>noise</a:t>
            </a:r>
          </a:p>
          <a:p>
            <a:pPr lvl="1" marL="1333500" indent="-444500">
              <a:spcBef>
                <a:spcPts val="2000"/>
              </a:spcBef>
              <a:buClr>
                <a:srgbClr val="000000"/>
              </a:buClr>
              <a:buSzPct val="100000"/>
              <a:buChar char="-"/>
              <a:defRPr sz="4500"/>
            </a:pPr>
            <a:r>
              <a:t>Averaging over multiple Q&amp;A washes out </a:t>
            </a:r>
            <a:r>
              <a:rPr>
                <a:solidFill>
                  <a:schemeClr val="accent3">
                    <a:hueOff val="362282"/>
                    <a:satOff val="31803"/>
                    <a:lumOff val="-18242"/>
                  </a:schemeClr>
                </a:solidFill>
                <a:latin typeface="Helvetica Neue Thin"/>
                <a:ea typeface="Helvetica Neue Thin"/>
                <a:cs typeface="Helvetica Neue Thin"/>
                <a:sym typeface="Helvetica Neue Thin"/>
              </a:rPr>
              <a:t>aleatoric noise (irreducible for each Q)</a:t>
            </a:r>
          </a:p>
          <a:p>
            <a:pPr lvl="1" marL="1333500" indent="-444500">
              <a:spcBef>
                <a:spcPts val="2000"/>
              </a:spcBef>
              <a:buClr>
                <a:srgbClr val="000000"/>
              </a:buClr>
              <a:buSzPct val="100000"/>
              <a:buChar char="-"/>
              <a:defRPr sz="4500"/>
            </a:pPr>
            <a:r>
              <a:t>Remaining correlation reflect </a:t>
            </a:r>
            <a:r>
              <a:rPr>
                <a:solidFill>
                  <a:schemeClr val="accent5">
                    <a:hueOff val="-82419"/>
                    <a:satOff val="-9513"/>
                    <a:lumOff val="-16343"/>
                  </a:schemeClr>
                </a:solidFill>
                <a:latin typeface="Helvetica Neue Thin"/>
                <a:ea typeface="Helvetica Neue Thin"/>
                <a:cs typeface="Helvetica Neue Thin"/>
                <a:sym typeface="Helvetica Neue Thin"/>
              </a:rPr>
              <a:t>epistemic uncertainty (reducible with data)]</a:t>
            </a:r>
          </a:p>
        </p:txBody>
      </p:sp>
      <p:sp>
        <p:nvSpPr>
          <p:cNvPr id="861" name="Transformers-as-Bayes papers fail to isolate epistemic uncertainty"/>
          <p:cNvSpPr txBox="1"/>
          <p:nvPr/>
        </p:nvSpPr>
        <p:spPr>
          <a:xfrm>
            <a:off x="1206500" y="2372962"/>
            <a:ext cx="21971000" cy="934780"/>
          </a:xfrm>
          <a:prstGeom prst="rect">
            <a:avLst/>
          </a:prstGeom>
          <a:ln w="12700">
            <a:miter lim="400000"/>
          </a:ln>
          <a:extLst>
            <a:ext uri="{C572A759-6A51-4108-AA02-DFA0A04FC94B}">
              <ma14:wrappingTextBoxFlag xmlns:ma14="http://schemas.microsoft.com/office/mac/drawingml/2011/main" val="1"/>
            </a:ext>
          </a:extLst>
        </p:spPr>
        <p:txBody>
          <a:bodyPr lIns="45719" rIns="45719">
            <a:normAutofit fontScale="100000" lnSpcReduction="0"/>
          </a:bodyPr>
          <a:lstStyle>
            <a:lvl1pPr defTabSz="808990">
              <a:lnSpc>
                <a:spcPct val="100000"/>
              </a:lnSpc>
              <a:spcBef>
                <a:spcPts val="0"/>
              </a:spcBef>
              <a:defRPr b="1" sz="5390"/>
            </a:lvl1pPr>
          </a:lstStyle>
          <a:p>
            <a:pPr/>
            <a:r>
              <a:t>Transformers-as-Bayes papers fail to isolate epistemic uncertainty</a:t>
            </a:r>
          </a:p>
        </p:txBody>
      </p:sp>
      <p:pic>
        <p:nvPicPr>
          <p:cNvPr id="862" name="multi-armed-bandits.pdf" descr="multi-armed-bandits.pdf"/>
          <p:cNvPicPr>
            <a:picLocks noChangeAspect="1"/>
          </p:cNvPicPr>
          <p:nvPr/>
        </p:nvPicPr>
        <p:blipFill>
          <a:blip r:embed="rId2">
            <a:extLst/>
          </a:blip>
          <a:stretch>
            <a:fillRect/>
          </a:stretch>
        </p:blipFill>
        <p:spPr>
          <a:xfrm>
            <a:off x="14145108" y="3947585"/>
            <a:ext cx="9268340" cy="9282431"/>
          </a:xfrm>
          <a:prstGeom prst="rect">
            <a:avLst/>
          </a:prstGeom>
          <a:ln w="12700">
            <a:miter lim="400000"/>
          </a:ln>
        </p:spPr>
      </p:pic>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2438338" rtl="0" fontAlgn="auto" latinLnBrk="0" hangingPunct="0">
          <a:lnSpc>
            <a:spcPct val="90000"/>
          </a:lnSpc>
          <a:spcBef>
            <a:spcPts val="4500"/>
          </a:spcBef>
          <a:spcAft>
            <a:spcPts val="0"/>
          </a:spcAft>
          <a:buClrTx/>
          <a:buSzTx/>
          <a:buFontTx/>
          <a:buNone/>
          <a:tabLst/>
          <a:defRPr b="0" baseline="0" cap="none" i="0" spc="0" strike="noStrike" sz="4800" u="none" kumimoji="0" normalizeH="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